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61" r:id="rId5"/>
    <p:sldId id="260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C2B8"/>
    <a:srgbClr val="36CF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E8E7AA-9473-4D2C-8ED8-AAA25FBD8222}" v="1" dt="2024-10-08T10:01:13.106"/>
    <p1510:client id="{5CBA8ED5-75B7-4A81-9B6D-0A6FCADB1546}" v="27" dt="2024-10-08T09:51:22.5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99C628-2B68-4643-A181-B0E9DC30F632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F4E53D3-28B1-4A55-BF17-5E6B82B04FB4}">
      <dgm:prSet/>
      <dgm:spPr/>
      <dgm:t>
        <a:bodyPr/>
        <a:lstStyle/>
        <a:p>
          <a:r>
            <a:rPr lang="en-US"/>
            <a:t>Phase one</a:t>
          </a:r>
        </a:p>
      </dgm:t>
    </dgm:pt>
    <dgm:pt modelId="{B28C2139-CAB6-48F5-B2D3-6E21A9AD832B}" type="parTrans" cxnId="{A5261EF6-1028-4AD6-B39A-EC8A3B433E20}">
      <dgm:prSet/>
      <dgm:spPr/>
      <dgm:t>
        <a:bodyPr/>
        <a:lstStyle/>
        <a:p>
          <a:endParaRPr lang="en-US"/>
        </a:p>
      </dgm:t>
    </dgm:pt>
    <dgm:pt modelId="{46D9FC1C-4B3A-495A-9D6E-E056A7784545}" type="sibTrans" cxnId="{A5261EF6-1028-4AD6-B39A-EC8A3B433E20}">
      <dgm:prSet/>
      <dgm:spPr/>
      <dgm:t>
        <a:bodyPr/>
        <a:lstStyle/>
        <a:p>
          <a:endParaRPr lang="en-US"/>
        </a:p>
      </dgm:t>
    </dgm:pt>
    <dgm:pt modelId="{FE0EB4CA-A34D-4E8F-B700-51A6C79AF7B5}">
      <dgm:prSet/>
      <dgm:spPr/>
      <dgm:t>
        <a:bodyPr/>
        <a:lstStyle/>
        <a:p>
          <a:r>
            <a:rPr lang="en-US"/>
            <a:t>Skills training </a:t>
          </a:r>
        </a:p>
      </dgm:t>
    </dgm:pt>
    <dgm:pt modelId="{0A2058D5-D52F-4E65-8265-74AB3115E392}" type="parTrans" cxnId="{E86FA553-6832-44BC-856D-9B626A04696E}">
      <dgm:prSet/>
      <dgm:spPr/>
      <dgm:t>
        <a:bodyPr/>
        <a:lstStyle/>
        <a:p>
          <a:endParaRPr lang="en-US"/>
        </a:p>
      </dgm:t>
    </dgm:pt>
    <dgm:pt modelId="{0F65F09F-F3B9-43BE-95F9-68EEE54E4AB3}" type="sibTrans" cxnId="{E86FA553-6832-44BC-856D-9B626A04696E}">
      <dgm:prSet/>
      <dgm:spPr/>
      <dgm:t>
        <a:bodyPr/>
        <a:lstStyle/>
        <a:p>
          <a:endParaRPr lang="en-US"/>
        </a:p>
      </dgm:t>
    </dgm:pt>
    <dgm:pt modelId="{5FE97C5D-29E7-4254-A34F-7DCC7E65FC5E}">
      <dgm:prSet/>
      <dgm:spPr/>
      <dgm:t>
        <a:bodyPr/>
        <a:lstStyle/>
        <a:p>
          <a:r>
            <a:rPr lang="en-US"/>
            <a:t>Phase two</a:t>
          </a:r>
        </a:p>
      </dgm:t>
    </dgm:pt>
    <dgm:pt modelId="{6C0D772A-F9D8-4CA0-9E8C-045D11014D1A}" type="parTrans" cxnId="{65BC0DCD-6615-44CF-B9B1-5D47D5E86DDD}">
      <dgm:prSet/>
      <dgm:spPr/>
      <dgm:t>
        <a:bodyPr/>
        <a:lstStyle/>
        <a:p>
          <a:endParaRPr lang="en-US"/>
        </a:p>
      </dgm:t>
    </dgm:pt>
    <dgm:pt modelId="{405BB072-D2C3-4040-85E3-88AA53ACFB72}" type="sibTrans" cxnId="{65BC0DCD-6615-44CF-B9B1-5D47D5E86DDD}">
      <dgm:prSet/>
      <dgm:spPr/>
      <dgm:t>
        <a:bodyPr/>
        <a:lstStyle/>
        <a:p>
          <a:endParaRPr lang="en-US"/>
        </a:p>
      </dgm:t>
    </dgm:pt>
    <dgm:pt modelId="{5125763A-21C7-4FF9-9C89-404FCCA94BC8}">
      <dgm:prSet/>
      <dgm:spPr/>
      <dgm:t>
        <a:bodyPr/>
        <a:lstStyle/>
        <a:p>
          <a:r>
            <a:rPr lang="en-US"/>
            <a:t>Case mapping sessions </a:t>
          </a:r>
        </a:p>
      </dgm:t>
    </dgm:pt>
    <dgm:pt modelId="{F5FB3CE3-8047-45F3-8CB4-E8CE4F4808EA}" type="parTrans" cxnId="{1D8DFD50-B731-42D0-9542-367152AF4F83}">
      <dgm:prSet/>
      <dgm:spPr/>
      <dgm:t>
        <a:bodyPr/>
        <a:lstStyle/>
        <a:p>
          <a:endParaRPr lang="en-US"/>
        </a:p>
      </dgm:t>
    </dgm:pt>
    <dgm:pt modelId="{75160F10-AF4F-4D60-8D7D-E73148A85E13}" type="sibTrans" cxnId="{1D8DFD50-B731-42D0-9542-367152AF4F83}">
      <dgm:prSet/>
      <dgm:spPr/>
      <dgm:t>
        <a:bodyPr/>
        <a:lstStyle/>
        <a:p>
          <a:endParaRPr lang="en-US"/>
        </a:p>
      </dgm:t>
    </dgm:pt>
    <dgm:pt modelId="{C6E569EE-ACEB-4BD4-B0FE-5D7871551654}">
      <dgm:prSet/>
      <dgm:spPr/>
      <dgm:t>
        <a:bodyPr/>
        <a:lstStyle/>
        <a:p>
          <a:r>
            <a:rPr lang="en-US"/>
            <a:t>Phase three</a:t>
          </a:r>
        </a:p>
      </dgm:t>
    </dgm:pt>
    <dgm:pt modelId="{E0968123-785E-4CE0-81DE-9619192AA264}" type="parTrans" cxnId="{EFD6B45E-DDA4-400D-8452-5F8A1B0862E9}">
      <dgm:prSet/>
      <dgm:spPr/>
      <dgm:t>
        <a:bodyPr/>
        <a:lstStyle/>
        <a:p>
          <a:endParaRPr lang="en-US"/>
        </a:p>
      </dgm:t>
    </dgm:pt>
    <dgm:pt modelId="{553E92DF-A9DF-484A-84B2-E6055166ABA7}" type="sibTrans" cxnId="{EFD6B45E-DDA4-400D-8452-5F8A1B0862E9}">
      <dgm:prSet/>
      <dgm:spPr/>
      <dgm:t>
        <a:bodyPr/>
        <a:lstStyle/>
        <a:p>
          <a:endParaRPr lang="en-US"/>
        </a:p>
      </dgm:t>
    </dgm:pt>
    <dgm:pt modelId="{1FB91F30-9939-4BF3-8F4E-EAD48606ADBA}">
      <dgm:prSet/>
      <dgm:spPr/>
      <dgm:t>
        <a:bodyPr/>
        <a:lstStyle/>
        <a:p>
          <a:r>
            <a:rPr lang="en-US"/>
            <a:t>Everyday practice</a:t>
          </a:r>
        </a:p>
      </dgm:t>
    </dgm:pt>
    <dgm:pt modelId="{47CE6178-F3DF-420F-A54B-6ADAE989A443}" type="parTrans" cxnId="{9E3581B4-3DDB-4BA0-B59F-44E05AE240D9}">
      <dgm:prSet/>
      <dgm:spPr/>
      <dgm:t>
        <a:bodyPr/>
        <a:lstStyle/>
        <a:p>
          <a:endParaRPr lang="en-US"/>
        </a:p>
      </dgm:t>
    </dgm:pt>
    <dgm:pt modelId="{70E3BF06-6C8E-4538-BBBF-B786183AFED2}" type="sibTrans" cxnId="{9E3581B4-3DDB-4BA0-B59F-44E05AE240D9}">
      <dgm:prSet/>
      <dgm:spPr/>
      <dgm:t>
        <a:bodyPr/>
        <a:lstStyle/>
        <a:p>
          <a:endParaRPr lang="en-US"/>
        </a:p>
      </dgm:t>
    </dgm:pt>
    <dgm:pt modelId="{1BC1352F-0327-4C9F-90F7-FD75B595B2EB}">
      <dgm:prSet/>
      <dgm:spPr/>
      <dgm:t>
        <a:bodyPr/>
        <a:lstStyle/>
        <a:p>
          <a:r>
            <a:rPr lang="en-US"/>
            <a:t>Phase four</a:t>
          </a:r>
        </a:p>
      </dgm:t>
    </dgm:pt>
    <dgm:pt modelId="{99898D03-650E-4D45-8398-C5FD1ACC811C}" type="parTrans" cxnId="{266DE023-9303-46EF-8030-8A3A892D8AB1}">
      <dgm:prSet/>
      <dgm:spPr/>
      <dgm:t>
        <a:bodyPr/>
        <a:lstStyle/>
        <a:p>
          <a:endParaRPr lang="en-US"/>
        </a:p>
      </dgm:t>
    </dgm:pt>
    <dgm:pt modelId="{192147EE-7B9E-4D13-AA0B-633C2866A967}" type="sibTrans" cxnId="{266DE023-9303-46EF-8030-8A3A892D8AB1}">
      <dgm:prSet/>
      <dgm:spPr/>
      <dgm:t>
        <a:bodyPr/>
        <a:lstStyle/>
        <a:p>
          <a:endParaRPr lang="en-US"/>
        </a:p>
      </dgm:t>
    </dgm:pt>
    <dgm:pt modelId="{A8B48390-5796-4587-87A8-4D55C37A1CE8}">
      <dgm:prSet/>
      <dgm:spPr/>
      <dgm:t>
        <a:bodyPr/>
        <a:lstStyle/>
        <a:p>
          <a:r>
            <a:rPr lang="en-US"/>
            <a:t>Creating the toolkit and sustaining the culture</a:t>
          </a:r>
        </a:p>
      </dgm:t>
    </dgm:pt>
    <dgm:pt modelId="{1B52F250-9CD9-489B-8178-7D6EC42D28D6}" type="parTrans" cxnId="{08133849-A7FE-4E51-9C3B-E93CA4477AD4}">
      <dgm:prSet/>
      <dgm:spPr/>
      <dgm:t>
        <a:bodyPr/>
        <a:lstStyle/>
        <a:p>
          <a:endParaRPr lang="en-US"/>
        </a:p>
      </dgm:t>
    </dgm:pt>
    <dgm:pt modelId="{E5A73627-EEE6-4AB3-8973-DFAA4F871C9C}" type="sibTrans" cxnId="{08133849-A7FE-4E51-9C3B-E93CA4477AD4}">
      <dgm:prSet/>
      <dgm:spPr/>
      <dgm:t>
        <a:bodyPr/>
        <a:lstStyle/>
        <a:p>
          <a:endParaRPr lang="en-US"/>
        </a:p>
      </dgm:t>
    </dgm:pt>
    <dgm:pt modelId="{ED996007-C612-4922-AFC3-0AADE92ADF2F}" type="pres">
      <dgm:prSet presAssocID="{4E99C628-2B68-4643-A181-B0E9DC30F632}" presName="Name0" presStyleCnt="0">
        <dgm:presLayoutVars>
          <dgm:dir/>
          <dgm:animLvl val="lvl"/>
          <dgm:resizeHandles val="exact"/>
        </dgm:presLayoutVars>
      </dgm:prSet>
      <dgm:spPr/>
    </dgm:pt>
    <dgm:pt modelId="{072D6D60-3E52-4162-BEEE-BDB15144583B}" type="pres">
      <dgm:prSet presAssocID="{1BC1352F-0327-4C9F-90F7-FD75B595B2EB}" presName="boxAndChildren" presStyleCnt="0"/>
      <dgm:spPr/>
    </dgm:pt>
    <dgm:pt modelId="{DC4F0A07-4335-41B5-A576-1A15BBE03A7C}" type="pres">
      <dgm:prSet presAssocID="{1BC1352F-0327-4C9F-90F7-FD75B595B2EB}" presName="parentTextBox" presStyleLbl="alignNode1" presStyleIdx="0" presStyleCnt="4"/>
      <dgm:spPr/>
    </dgm:pt>
    <dgm:pt modelId="{04270101-0233-4F6D-9037-52EF8DBCA25A}" type="pres">
      <dgm:prSet presAssocID="{1BC1352F-0327-4C9F-90F7-FD75B595B2EB}" presName="descendantBox" presStyleLbl="bgAccFollowNode1" presStyleIdx="0" presStyleCnt="4"/>
      <dgm:spPr/>
    </dgm:pt>
    <dgm:pt modelId="{D598A567-E9BE-4193-9B8A-619F5BF186E8}" type="pres">
      <dgm:prSet presAssocID="{553E92DF-A9DF-484A-84B2-E6055166ABA7}" presName="sp" presStyleCnt="0"/>
      <dgm:spPr/>
    </dgm:pt>
    <dgm:pt modelId="{BD957998-97CE-4147-96BE-83F04A8542BE}" type="pres">
      <dgm:prSet presAssocID="{C6E569EE-ACEB-4BD4-B0FE-5D7871551654}" presName="arrowAndChildren" presStyleCnt="0"/>
      <dgm:spPr/>
    </dgm:pt>
    <dgm:pt modelId="{F6D6688B-9044-47D4-ABCB-6957BFB58053}" type="pres">
      <dgm:prSet presAssocID="{C6E569EE-ACEB-4BD4-B0FE-5D7871551654}" presName="parentTextArrow" presStyleLbl="node1" presStyleIdx="0" presStyleCnt="0"/>
      <dgm:spPr/>
    </dgm:pt>
    <dgm:pt modelId="{FAEA02A7-4B16-4383-87BD-AA707214D515}" type="pres">
      <dgm:prSet presAssocID="{C6E569EE-ACEB-4BD4-B0FE-5D7871551654}" presName="arrow" presStyleLbl="alignNode1" presStyleIdx="1" presStyleCnt="4"/>
      <dgm:spPr/>
    </dgm:pt>
    <dgm:pt modelId="{B5CABD63-A66B-40B6-8321-6BDDC175B78C}" type="pres">
      <dgm:prSet presAssocID="{C6E569EE-ACEB-4BD4-B0FE-5D7871551654}" presName="descendantArrow" presStyleLbl="bgAccFollowNode1" presStyleIdx="1" presStyleCnt="4"/>
      <dgm:spPr/>
    </dgm:pt>
    <dgm:pt modelId="{2208EA76-98C8-4579-94DE-54F3ACCD3914}" type="pres">
      <dgm:prSet presAssocID="{405BB072-D2C3-4040-85E3-88AA53ACFB72}" presName="sp" presStyleCnt="0"/>
      <dgm:spPr/>
    </dgm:pt>
    <dgm:pt modelId="{2286A22A-6FB2-4DC5-9AEF-2E5B01FE0B61}" type="pres">
      <dgm:prSet presAssocID="{5FE97C5D-29E7-4254-A34F-7DCC7E65FC5E}" presName="arrowAndChildren" presStyleCnt="0"/>
      <dgm:spPr/>
    </dgm:pt>
    <dgm:pt modelId="{20CADF92-8E27-4DA1-996F-FE9FB4C55023}" type="pres">
      <dgm:prSet presAssocID="{5FE97C5D-29E7-4254-A34F-7DCC7E65FC5E}" presName="parentTextArrow" presStyleLbl="node1" presStyleIdx="0" presStyleCnt="0"/>
      <dgm:spPr/>
    </dgm:pt>
    <dgm:pt modelId="{1871E393-FBAF-4985-9EFD-3EE10234BED9}" type="pres">
      <dgm:prSet presAssocID="{5FE97C5D-29E7-4254-A34F-7DCC7E65FC5E}" presName="arrow" presStyleLbl="alignNode1" presStyleIdx="2" presStyleCnt="4"/>
      <dgm:spPr/>
    </dgm:pt>
    <dgm:pt modelId="{30C292B6-9C3C-4E69-8C54-7C4828B1628F}" type="pres">
      <dgm:prSet presAssocID="{5FE97C5D-29E7-4254-A34F-7DCC7E65FC5E}" presName="descendantArrow" presStyleLbl="bgAccFollowNode1" presStyleIdx="2" presStyleCnt="4"/>
      <dgm:spPr/>
    </dgm:pt>
    <dgm:pt modelId="{63C250FD-E52B-454C-9AE8-5A61FFB1CBFA}" type="pres">
      <dgm:prSet presAssocID="{46D9FC1C-4B3A-495A-9D6E-E056A7784545}" presName="sp" presStyleCnt="0"/>
      <dgm:spPr/>
    </dgm:pt>
    <dgm:pt modelId="{7334326C-3E8C-4D3C-BD0C-B39FC6795C33}" type="pres">
      <dgm:prSet presAssocID="{DF4E53D3-28B1-4A55-BF17-5E6B82B04FB4}" presName="arrowAndChildren" presStyleCnt="0"/>
      <dgm:spPr/>
    </dgm:pt>
    <dgm:pt modelId="{A3B24CE0-84FD-43FB-A9B3-BBF401FFE3F0}" type="pres">
      <dgm:prSet presAssocID="{DF4E53D3-28B1-4A55-BF17-5E6B82B04FB4}" presName="parentTextArrow" presStyleLbl="node1" presStyleIdx="0" presStyleCnt="0"/>
      <dgm:spPr/>
    </dgm:pt>
    <dgm:pt modelId="{C7DCAE19-A779-429E-8258-97C3DAF73B88}" type="pres">
      <dgm:prSet presAssocID="{DF4E53D3-28B1-4A55-BF17-5E6B82B04FB4}" presName="arrow" presStyleLbl="alignNode1" presStyleIdx="3" presStyleCnt="4"/>
      <dgm:spPr/>
    </dgm:pt>
    <dgm:pt modelId="{FF2F52DE-1170-469F-86AA-7A70D1E534E8}" type="pres">
      <dgm:prSet presAssocID="{DF4E53D3-28B1-4A55-BF17-5E6B82B04FB4}" presName="descendantArrow" presStyleLbl="bgAccFollowNode1" presStyleIdx="3" presStyleCnt="4"/>
      <dgm:spPr/>
    </dgm:pt>
  </dgm:ptLst>
  <dgm:cxnLst>
    <dgm:cxn modelId="{4E18AB05-9717-4A5B-A776-2111C216C331}" type="presOf" srcId="{4E99C628-2B68-4643-A181-B0E9DC30F632}" destId="{ED996007-C612-4922-AFC3-0AADE92ADF2F}" srcOrd="0" destOrd="0" presId="urn:microsoft.com/office/officeart/2016/7/layout/VerticalDownArrowProcess"/>
    <dgm:cxn modelId="{41EFCE05-1C0C-4671-9444-0BCA544C2D92}" type="presOf" srcId="{A8B48390-5796-4587-87A8-4D55C37A1CE8}" destId="{04270101-0233-4F6D-9037-52EF8DBCA25A}" srcOrd="0" destOrd="0" presId="urn:microsoft.com/office/officeart/2016/7/layout/VerticalDownArrowProcess"/>
    <dgm:cxn modelId="{266DE023-9303-46EF-8030-8A3A892D8AB1}" srcId="{4E99C628-2B68-4643-A181-B0E9DC30F632}" destId="{1BC1352F-0327-4C9F-90F7-FD75B595B2EB}" srcOrd="3" destOrd="0" parTransId="{99898D03-650E-4D45-8398-C5FD1ACC811C}" sibTransId="{192147EE-7B9E-4D13-AA0B-633C2866A967}"/>
    <dgm:cxn modelId="{16D71C37-EA52-471F-969D-C5D28BD0DA7B}" type="presOf" srcId="{C6E569EE-ACEB-4BD4-B0FE-5D7871551654}" destId="{FAEA02A7-4B16-4383-87BD-AA707214D515}" srcOrd="1" destOrd="0" presId="urn:microsoft.com/office/officeart/2016/7/layout/VerticalDownArrowProcess"/>
    <dgm:cxn modelId="{EFD6B45E-DDA4-400D-8452-5F8A1B0862E9}" srcId="{4E99C628-2B68-4643-A181-B0E9DC30F632}" destId="{C6E569EE-ACEB-4BD4-B0FE-5D7871551654}" srcOrd="2" destOrd="0" parTransId="{E0968123-785E-4CE0-81DE-9619192AA264}" sibTransId="{553E92DF-A9DF-484A-84B2-E6055166ABA7}"/>
    <dgm:cxn modelId="{7BD3A664-B87D-4399-8FBC-7693BFE44C3B}" type="presOf" srcId="{1FB91F30-9939-4BF3-8F4E-EAD48606ADBA}" destId="{B5CABD63-A66B-40B6-8321-6BDDC175B78C}" srcOrd="0" destOrd="0" presId="urn:microsoft.com/office/officeart/2016/7/layout/VerticalDownArrowProcess"/>
    <dgm:cxn modelId="{08133849-A7FE-4E51-9C3B-E93CA4477AD4}" srcId="{1BC1352F-0327-4C9F-90F7-FD75B595B2EB}" destId="{A8B48390-5796-4587-87A8-4D55C37A1CE8}" srcOrd="0" destOrd="0" parTransId="{1B52F250-9CD9-489B-8178-7D6EC42D28D6}" sibTransId="{E5A73627-EEE6-4AB3-8973-DFAA4F871C9C}"/>
    <dgm:cxn modelId="{1D8DFD50-B731-42D0-9542-367152AF4F83}" srcId="{5FE97C5D-29E7-4254-A34F-7DCC7E65FC5E}" destId="{5125763A-21C7-4FF9-9C89-404FCCA94BC8}" srcOrd="0" destOrd="0" parTransId="{F5FB3CE3-8047-45F3-8CB4-E8CE4F4808EA}" sibTransId="{75160F10-AF4F-4D60-8D7D-E73148A85E13}"/>
    <dgm:cxn modelId="{E86FA553-6832-44BC-856D-9B626A04696E}" srcId="{DF4E53D3-28B1-4A55-BF17-5E6B82B04FB4}" destId="{FE0EB4CA-A34D-4E8F-B700-51A6C79AF7B5}" srcOrd="0" destOrd="0" parTransId="{0A2058D5-D52F-4E65-8265-74AB3115E392}" sibTransId="{0F65F09F-F3B9-43BE-95F9-68EEE54E4AB3}"/>
    <dgm:cxn modelId="{47DA747D-27B6-4C7F-BF30-AB3221C33E05}" type="presOf" srcId="{1BC1352F-0327-4C9F-90F7-FD75B595B2EB}" destId="{DC4F0A07-4335-41B5-A576-1A15BBE03A7C}" srcOrd="0" destOrd="0" presId="urn:microsoft.com/office/officeart/2016/7/layout/VerticalDownArrowProcess"/>
    <dgm:cxn modelId="{70112185-199C-499C-BD49-48A768325261}" type="presOf" srcId="{DF4E53D3-28B1-4A55-BF17-5E6B82B04FB4}" destId="{A3B24CE0-84FD-43FB-A9B3-BBF401FFE3F0}" srcOrd="0" destOrd="0" presId="urn:microsoft.com/office/officeart/2016/7/layout/VerticalDownArrowProcess"/>
    <dgm:cxn modelId="{F5D0CE85-1D68-4B8F-874A-9D02A9D3C136}" type="presOf" srcId="{5125763A-21C7-4FF9-9C89-404FCCA94BC8}" destId="{30C292B6-9C3C-4E69-8C54-7C4828B1628F}" srcOrd="0" destOrd="0" presId="urn:microsoft.com/office/officeart/2016/7/layout/VerticalDownArrowProcess"/>
    <dgm:cxn modelId="{EC169D9D-4852-4382-B8E4-4445DCF7877D}" type="presOf" srcId="{5FE97C5D-29E7-4254-A34F-7DCC7E65FC5E}" destId="{20CADF92-8E27-4DA1-996F-FE9FB4C55023}" srcOrd="0" destOrd="0" presId="urn:microsoft.com/office/officeart/2016/7/layout/VerticalDownArrowProcess"/>
    <dgm:cxn modelId="{CF67F4A5-9E26-40F5-BDB6-E1BF77801964}" type="presOf" srcId="{5FE97C5D-29E7-4254-A34F-7DCC7E65FC5E}" destId="{1871E393-FBAF-4985-9EFD-3EE10234BED9}" srcOrd="1" destOrd="0" presId="urn:microsoft.com/office/officeart/2016/7/layout/VerticalDownArrowProcess"/>
    <dgm:cxn modelId="{9E3581B4-3DDB-4BA0-B59F-44E05AE240D9}" srcId="{C6E569EE-ACEB-4BD4-B0FE-5D7871551654}" destId="{1FB91F30-9939-4BF3-8F4E-EAD48606ADBA}" srcOrd="0" destOrd="0" parTransId="{47CE6178-F3DF-420F-A54B-6ADAE989A443}" sibTransId="{70E3BF06-6C8E-4538-BBBF-B786183AFED2}"/>
    <dgm:cxn modelId="{65BC0DCD-6615-44CF-B9B1-5D47D5E86DDD}" srcId="{4E99C628-2B68-4643-A181-B0E9DC30F632}" destId="{5FE97C5D-29E7-4254-A34F-7DCC7E65FC5E}" srcOrd="1" destOrd="0" parTransId="{6C0D772A-F9D8-4CA0-9E8C-045D11014D1A}" sibTransId="{405BB072-D2C3-4040-85E3-88AA53ACFB72}"/>
    <dgm:cxn modelId="{0B07CBDC-B85A-4625-83E0-D17C3FCB68EB}" type="presOf" srcId="{C6E569EE-ACEB-4BD4-B0FE-5D7871551654}" destId="{F6D6688B-9044-47D4-ABCB-6957BFB58053}" srcOrd="0" destOrd="0" presId="urn:microsoft.com/office/officeart/2016/7/layout/VerticalDownArrowProcess"/>
    <dgm:cxn modelId="{205CBAE2-B5E2-4EE7-B1A8-58A71995DA53}" type="presOf" srcId="{FE0EB4CA-A34D-4E8F-B700-51A6C79AF7B5}" destId="{FF2F52DE-1170-469F-86AA-7A70D1E534E8}" srcOrd="0" destOrd="0" presId="urn:microsoft.com/office/officeart/2016/7/layout/VerticalDownArrowProcess"/>
    <dgm:cxn modelId="{D0F757F4-5461-47BF-93AA-EB4CC93E55FA}" type="presOf" srcId="{DF4E53D3-28B1-4A55-BF17-5E6B82B04FB4}" destId="{C7DCAE19-A779-429E-8258-97C3DAF73B88}" srcOrd="1" destOrd="0" presId="urn:microsoft.com/office/officeart/2016/7/layout/VerticalDownArrowProcess"/>
    <dgm:cxn modelId="{A5261EF6-1028-4AD6-B39A-EC8A3B433E20}" srcId="{4E99C628-2B68-4643-A181-B0E9DC30F632}" destId="{DF4E53D3-28B1-4A55-BF17-5E6B82B04FB4}" srcOrd="0" destOrd="0" parTransId="{B28C2139-CAB6-48F5-B2D3-6E21A9AD832B}" sibTransId="{46D9FC1C-4B3A-495A-9D6E-E056A7784545}"/>
    <dgm:cxn modelId="{6520348B-69C6-4270-8EFD-26C482ACD553}" type="presParOf" srcId="{ED996007-C612-4922-AFC3-0AADE92ADF2F}" destId="{072D6D60-3E52-4162-BEEE-BDB15144583B}" srcOrd="0" destOrd="0" presId="urn:microsoft.com/office/officeart/2016/7/layout/VerticalDownArrowProcess"/>
    <dgm:cxn modelId="{5E9BCE29-62F1-48AA-B4A8-7E980EF4E5B4}" type="presParOf" srcId="{072D6D60-3E52-4162-BEEE-BDB15144583B}" destId="{DC4F0A07-4335-41B5-A576-1A15BBE03A7C}" srcOrd="0" destOrd="0" presId="urn:microsoft.com/office/officeart/2016/7/layout/VerticalDownArrowProcess"/>
    <dgm:cxn modelId="{95389AEB-E4A8-4704-9CCA-D192091CD9CA}" type="presParOf" srcId="{072D6D60-3E52-4162-BEEE-BDB15144583B}" destId="{04270101-0233-4F6D-9037-52EF8DBCA25A}" srcOrd="1" destOrd="0" presId="urn:microsoft.com/office/officeart/2016/7/layout/VerticalDownArrowProcess"/>
    <dgm:cxn modelId="{F77DA6FD-C034-4980-A470-EBECD87E65F6}" type="presParOf" srcId="{ED996007-C612-4922-AFC3-0AADE92ADF2F}" destId="{D598A567-E9BE-4193-9B8A-619F5BF186E8}" srcOrd="1" destOrd="0" presId="urn:microsoft.com/office/officeart/2016/7/layout/VerticalDownArrowProcess"/>
    <dgm:cxn modelId="{5A534420-44C8-44DE-A9C6-47BBAD6A1985}" type="presParOf" srcId="{ED996007-C612-4922-AFC3-0AADE92ADF2F}" destId="{BD957998-97CE-4147-96BE-83F04A8542BE}" srcOrd="2" destOrd="0" presId="urn:microsoft.com/office/officeart/2016/7/layout/VerticalDownArrowProcess"/>
    <dgm:cxn modelId="{FFC5EB11-E94A-4948-A432-C97EE1F0D86B}" type="presParOf" srcId="{BD957998-97CE-4147-96BE-83F04A8542BE}" destId="{F6D6688B-9044-47D4-ABCB-6957BFB58053}" srcOrd="0" destOrd="0" presId="urn:microsoft.com/office/officeart/2016/7/layout/VerticalDownArrowProcess"/>
    <dgm:cxn modelId="{CD870489-0930-4691-843D-4AF55C050ED3}" type="presParOf" srcId="{BD957998-97CE-4147-96BE-83F04A8542BE}" destId="{FAEA02A7-4B16-4383-87BD-AA707214D515}" srcOrd="1" destOrd="0" presId="urn:microsoft.com/office/officeart/2016/7/layout/VerticalDownArrowProcess"/>
    <dgm:cxn modelId="{41977E21-0278-41AB-8B20-A6041405BA63}" type="presParOf" srcId="{BD957998-97CE-4147-96BE-83F04A8542BE}" destId="{B5CABD63-A66B-40B6-8321-6BDDC175B78C}" srcOrd="2" destOrd="0" presId="urn:microsoft.com/office/officeart/2016/7/layout/VerticalDownArrowProcess"/>
    <dgm:cxn modelId="{124232AA-E519-41F6-9BA1-23887855B74C}" type="presParOf" srcId="{ED996007-C612-4922-AFC3-0AADE92ADF2F}" destId="{2208EA76-98C8-4579-94DE-54F3ACCD3914}" srcOrd="3" destOrd="0" presId="urn:microsoft.com/office/officeart/2016/7/layout/VerticalDownArrowProcess"/>
    <dgm:cxn modelId="{F2A06F00-CC85-4739-BC88-3484193E14E7}" type="presParOf" srcId="{ED996007-C612-4922-AFC3-0AADE92ADF2F}" destId="{2286A22A-6FB2-4DC5-9AEF-2E5B01FE0B61}" srcOrd="4" destOrd="0" presId="urn:microsoft.com/office/officeart/2016/7/layout/VerticalDownArrowProcess"/>
    <dgm:cxn modelId="{D9371952-EE45-4AC7-91DB-25045F251275}" type="presParOf" srcId="{2286A22A-6FB2-4DC5-9AEF-2E5B01FE0B61}" destId="{20CADF92-8E27-4DA1-996F-FE9FB4C55023}" srcOrd="0" destOrd="0" presId="urn:microsoft.com/office/officeart/2016/7/layout/VerticalDownArrowProcess"/>
    <dgm:cxn modelId="{80E7FAB0-2842-445C-8338-48C998AD5FF6}" type="presParOf" srcId="{2286A22A-6FB2-4DC5-9AEF-2E5B01FE0B61}" destId="{1871E393-FBAF-4985-9EFD-3EE10234BED9}" srcOrd="1" destOrd="0" presId="urn:microsoft.com/office/officeart/2016/7/layout/VerticalDownArrowProcess"/>
    <dgm:cxn modelId="{EBE73C65-6AF0-4CA6-A446-5A787FC6B32F}" type="presParOf" srcId="{2286A22A-6FB2-4DC5-9AEF-2E5B01FE0B61}" destId="{30C292B6-9C3C-4E69-8C54-7C4828B1628F}" srcOrd="2" destOrd="0" presId="urn:microsoft.com/office/officeart/2016/7/layout/VerticalDownArrowProcess"/>
    <dgm:cxn modelId="{0345963E-3F35-400A-861D-2DD8DFC346CB}" type="presParOf" srcId="{ED996007-C612-4922-AFC3-0AADE92ADF2F}" destId="{63C250FD-E52B-454C-9AE8-5A61FFB1CBFA}" srcOrd="5" destOrd="0" presId="urn:microsoft.com/office/officeart/2016/7/layout/VerticalDownArrowProcess"/>
    <dgm:cxn modelId="{3C76AA98-2601-4373-A09E-4E932987AC03}" type="presParOf" srcId="{ED996007-C612-4922-AFC3-0AADE92ADF2F}" destId="{7334326C-3E8C-4D3C-BD0C-B39FC6795C33}" srcOrd="6" destOrd="0" presId="urn:microsoft.com/office/officeart/2016/7/layout/VerticalDownArrowProcess"/>
    <dgm:cxn modelId="{53035FAE-BDDE-4C65-963B-C4071FE7023D}" type="presParOf" srcId="{7334326C-3E8C-4D3C-BD0C-B39FC6795C33}" destId="{A3B24CE0-84FD-43FB-A9B3-BBF401FFE3F0}" srcOrd="0" destOrd="0" presId="urn:microsoft.com/office/officeart/2016/7/layout/VerticalDownArrowProcess"/>
    <dgm:cxn modelId="{DE372E05-0A8B-4396-A574-16EDE5133457}" type="presParOf" srcId="{7334326C-3E8C-4D3C-BD0C-B39FC6795C33}" destId="{C7DCAE19-A779-429E-8258-97C3DAF73B88}" srcOrd="1" destOrd="0" presId="urn:microsoft.com/office/officeart/2016/7/layout/VerticalDownArrowProcess"/>
    <dgm:cxn modelId="{5CC8DB59-9571-45FF-ACD2-6D47AA5E0201}" type="presParOf" srcId="{7334326C-3E8C-4D3C-BD0C-B39FC6795C33}" destId="{FF2F52DE-1170-469F-86AA-7A70D1E534E8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4F0A07-4335-41B5-A576-1A15BBE03A7C}">
      <dsp:nvSpPr>
        <dsp:cNvPr id="0" name=""/>
        <dsp:cNvSpPr/>
      </dsp:nvSpPr>
      <dsp:spPr>
        <a:xfrm>
          <a:off x="0" y="4540835"/>
          <a:ext cx="1725128" cy="99342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691" tIns="170688" rIns="122691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Phase four</a:t>
          </a:r>
        </a:p>
      </dsp:txBody>
      <dsp:txXfrm>
        <a:off x="0" y="4540835"/>
        <a:ext cx="1725128" cy="993423"/>
      </dsp:txXfrm>
    </dsp:sp>
    <dsp:sp modelId="{04270101-0233-4F6D-9037-52EF8DBCA25A}">
      <dsp:nvSpPr>
        <dsp:cNvPr id="0" name=""/>
        <dsp:cNvSpPr/>
      </dsp:nvSpPr>
      <dsp:spPr>
        <a:xfrm>
          <a:off x="1725128" y="4540835"/>
          <a:ext cx="5175384" cy="993423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981" tIns="266700" rIns="104981" bIns="26670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Creating the toolkit and sustaining the culture</a:t>
          </a:r>
        </a:p>
      </dsp:txBody>
      <dsp:txXfrm>
        <a:off x="1725128" y="4540835"/>
        <a:ext cx="5175384" cy="993423"/>
      </dsp:txXfrm>
    </dsp:sp>
    <dsp:sp modelId="{FAEA02A7-4B16-4383-87BD-AA707214D515}">
      <dsp:nvSpPr>
        <dsp:cNvPr id="0" name=""/>
        <dsp:cNvSpPr/>
      </dsp:nvSpPr>
      <dsp:spPr>
        <a:xfrm rot="10800000">
          <a:off x="0" y="3027850"/>
          <a:ext cx="1725128" cy="1527885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691" tIns="170688" rIns="122691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Phase three</a:t>
          </a:r>
        </a:p>
      </dsp:txBody>
      <dsp:txXfrm rot="-10800000">
        <a:off x="0" y="3027850"/>
        <a:ext cx="1725128" cy="993125"/>
      </dsp:txXfrm>
    </dsp:sp>
    <dsp:sp modelId="{B5CABD63-A66B-40B6-8321-6BDDC175B78C}">
      <dsp:nvSpPr>
        <dsp:cNvPr id="0" name=""/>
        <dsp:cNvSpPr/>
      </dsp:nvSpPr>
      <dsp:spPr>
        <a:xfrm>
          <a:off x="1725128" y="3027850"/>
          <a:ext cx="5175384" cy="993125"/>
        </a:xfrm>
        <a:prstGeom prst="rect">
          <a:avLst/>
        </a:prstGeom>
        <a:solidFill>
          <a:schemeClr val="accent5">
            <a:tint val="40000"/>
            <a:alpha val="90000"/>
            <a:hueOff val="-2463918"/>
            <a:satOff val="-4272"/>
            <a:lumOff val="-43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2463918"/>
              <a:satOff val="-4272"/>
              <a:lumOff val="-4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981" tIns="266700" rIns="104981" bIns="26670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Everyday practice</a:t>
          </a:r>
        </a:p>
      </dsp:txBody>
      <dsp:txXfrm>
        <a:off x="1725128" y="3027850"/>
        <a:ext cx="5175384" cy="993125"/>
      </dsp:txXfrm>
    </dsp:sp>
    <dsp:sp modelId="{1871E393-FBAF-4985-9EFD-3EE10234BED9}">
      <dsp:nvSpPr>
        <dsp:cNvPr id="0" name=""/>
        <dsp:cNvSpPr/>
      </dsp:nvSpPr>
      <dsp:spPr>
        <a:xfrm rot="10800000">
          <a:off x="0" y="1514866"/>
          <a:ext cx="1725128" cy="1527885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691" tIns="170688" rIns="122691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Phase two</a:t>
          </a:r>
        </a:p>
      </dsp:txBody>
      <dsp:txXfrm rot="-10800000">
        <a:off x="0" y="1514866"/>
        <a:ext cx="1725128" cy="993125"/>
      </dsp:txXfrm>
    </dsp:sp>
    <dsp:sp modelId="{30C292B6-9C3C-4E69-8C54-7C4828B1628F}">
      <dsp:nvSpPr>
        <dsp:cNvPr id="0" name=""/>
        <dsp:cNvSpPr/>
      </dsp:nvSpPr>
      <dsp:spPr>
        <a:xfrm>
          <a:off x="1725128" y="1514866"/>
          <a:ext cx="5175384" cy="993125"/>
        </a:xfrm>
        <a:prstGeom prst="rect">
          <a:avLst/>
        </a:prstGeom>
        <a:solidFill>
          <a:schemeClr val="accent5">
            <a:tint val="40000"/>
            <a:alpha val="90000"/>
            <a:hueOff val="-4927837"/>
            <a:satOff val="-8544"/>
            <a:lumOff val="-85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4927837"/>
              <a:satOff val="-8544"/>
              <a:lumOff val="-8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981" tIns="266700" rIns="104981" bIns="26670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Case mapping sessions </a:t>
          </a:r>
        </a:p>
      </dsp:txBody>
      <dsp:txXfrm>
        <a:off x="1725128" y="1514866"/>
        <a:ext cx="5175384" cy="993125"/>
      </dsp:txXfrm>
    </dsp:sp>
    <dsp:sp modelId="{C7DCAE19-A779-429E-8258-97C3DAF73B88}">
      <dsp:nvSpPr>
        <dsp:cNvPr id="0" name=""/>
        <dsp:cNvSpPr/>
      </dsp:nvSpPr>
      <dsp:spPr>
        <a:xfrm rot="10800000">
          <a:off x="0" y="1882"/>
          <a:ext cx="1725128" cy="1527885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691" tIns="170688" rIns="122691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Phase one</a:t>
          </a:r>
        </a:p>
      </dsp:txBody>
      <dsp:txXfrm rot="-10800000">
        <a:off x="0" y="1882"/>
        <a:ext cx="1725128" cy="993125"/>
      </dsp:txXfrm>
    </dsp:sp>
    <dsp:sp modelId="{FF2F52DE-1170-469F-86AA-7A70D1E534E8}">
      <dsp:nvSpPr>
        <dsp:cNvPr id="0" name=""/>
        <dsp:cNvSpPr/>
      </dsp:nvSpPr>
      <dsp:spPr>
        <a:xfrm>
          <a:off x="1725128" y="1882"/>
          <a:ext cx="5175384" cy="993125"/>
        </a:xfrm>
        <a:prstGeom prst="rect">
          <a:avLst/>
        </a:prstGeom>
        <a:solidFill>
          <a:schemeClr val="accent5">
            <a:tint val="40000"/>
            <a:alpha val="90000"/>
            <a:hueOff val="-7391755"/>
            <a:satOff val="-12816"/>
            <a:lumOff val="-128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7391755"/>
              <a:satOff val="-12816"/>
              <a:lumOff val="-12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981" tIns="266700" rIns="104981" bIns="26670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Skills training </a:t>
          </a:r>
        </a:p>
      </dsp:txBody>
      <dsp:txXfrm>
        <a:off x="1725128" y="1882"/>
        <a:ext cx="5175384" cy="993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5726E-5080-4405-B5D3-64BA46D67F54}" type="datetimeFigureOut">
              <a:t>10/8/2024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44BBF-999C-4A71-A49F-082B757619D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956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dirty="0"/>
              <a:t>I want you to </a:t>
            </a:r>
            <a:r>
              <a:rPr lang="en-US" b="1" dirty="0"/>
              <a:t>imagine</a:t>
            </a:r>
            <a:r>
              <a:rPr lang="en-US" dirty="0"/>
              <a:t>, imagine you are a frontline social worker.  Your day is filled with complex situations, your time being pulled in several directions yet you are making decisions that deeply impact the lives of your clients.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These are the </a:t>
            </a:r>
            <a:r>
              <a:rPr lang="en-US" b="1" dirty="0"/>
              <a:t>challenges</a:t>
            </a:r>
            <a:r>
              <a:rPr lang="en-US" dirty="0"/>
              <a:t> we face in social care. 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I still remember the </a:t>
            </a:r>
            <a:r>
              <a:rPr lang="en-US" b="1" dirty="0"/>
              <a:t>first family</a:t>
            </a:r>
            <a:r>
              <a:rPr lang="en-US" dirty="0"/>
              <a:t> I worked with as a </a:t>
            </a:r>
            <a:r>
              <a:rPr lang="en-US" b="1" dirty="0"/>
              <a:t>newly qualified social worker</a:t>
            </a:r>
            <a:r>
              <a:rPr lang="en-US" dirty="0"/>
              <a:t>. There were concerns about domestic abuse, substance misuse, and mental health. I can vividly recall the drive over to their home, running through the referral and my training in my mind. As I knocked on the door, I remember thinking: BUT </a:t>
            </a:r>
            <a:r>
              <a:rPr lang="en-US" i="1" dirty="0"/>
              <a:t>How am I going to do this? How am I going to address these concerns and also build trust? How do I assess the risks to the children whilst also understanding the issues the parents faced? 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And so the </a:t>
            </a:r>
            <a:r>
              <a:rPr lang="en-US" b="1" dirty="0"/>
              <a:t>complexities of social care began</a:t>
            </a:r>
            <a:r>
              <a:rPr lang="en-US" dirty="0"/>
              <a:t> for me.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b="1" dirty="0"/>
              <a:t>Fast forward</a:t>
            </a:r>
            <a:r>
              <a:rPr lang="en-US" dirty="0"/>
              <a:t> to when I was working in the adult safeguarding team. On this particular day, I was on ‘</a:t>
            </a:r>
            <a:r>
              <a:rPr lang="en-US" b="1" dirty="0"/>
              <a:t>duty</a:t>
            </a:r>
            <a:r>
              <a:rPr lang="en-US" dirty="0"/>
              <a:t>,’ meaning I dealt with all referrals received that day, and decisions had to be made within 24 hours. I was already j</a:t>
            </a:r>
            <a:r>
              <a:rPr lang="en-US" b="1" dirty="0"/>
              <a:t>uggling multiple referrals</a:t>
            </a:r>
            <a:r>
              <a:rPr lang="en-US" dirty="0"/>
              <a:t>, but I was starting to feel like I was reaching that ‘in control’ phase – where I’d formulated a plan for all referrals. 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b="1" dirty="0"/>
              <a:t>But just as I’m feeling confident</a:t>
            </a:r>
            <a:r>
              <a:rPr lang="en-US" dirty="0"/>
              <a:t>, anothe</a:t>
            </a:r>
            <a:r>
              <a:rPr lang="en-US" b="1" dirty="0"/>
              <a:t>r </a:t>
            </a:r>
            <a:r>
              <a:rPr lang="en-US" dirty="0"/>
              <a:t>four referrals</a:t>
            </a:r>
            <a:r>
              <a:rPr lang="en-US" b="1" dirty="0"/>
              <a:t> </a:t>
            </a:r>
            <a:r>
              <a:rPr lang="en-US" dirty="0"/>
              <a:t>drop into my inbox.  I’m reading through the referrals, prioritizing as I go along. Two of them jump out as requiring immediate action. I’m crossing my fingers, hoping that the </a:t>
            </a:r>
            <a:r>
              <a:rPr lang="en-US" b="1" dirty="0"/>
              <a:t>public protection unit are waiting</a:t>
            </a:r>
            <a:r>
              <a:rPr lang="en-US" dirty="0"/>
              <a:t> for my call, because we need to move fast.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This is the </a:t>
            </a:r>
            <a:r>
              <a:rPr lang="en-US" b="1" dirty="0"/>
              <a:t>reality of safeguarding</a:t>
            </a:r>
            <a:r>
              <a:rPr lang="en-US" dirty="0"/>
              <a:t>—where complex decisions have to be made quickly, often with incomplete information. It’s intense, it’s urgent, and every decision is important.  </a:t>
            </a:r>
            <a:r>
              <a:rPr lang="en-US" b="1" dirty="0"/>
              <a:t>As a practitioner</a:t>
            </a:r>
            <a:r>
              <a:rPr lang="en-US" dirty="0"/>
              <a:t> I felt the research base gave me </a:t>
            </a:r>
            <a:r>
              <a:rPr lang="en-US" b="1" dirty="0"/>
              <a:t>confidence to make these types of decisions</a:t>
            </a:r>
            <a:r>
              <a:rPr lang="en-US" dirty="0"/>
              <a:t>. 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b="1" dirty="0"/>
              <a:t>Now we know</a:t>
            </a:r>
            <a:r>
              <a:rPr lang="en-US" dirty="0"/>
              <a:t> research-informed practice is widely recognized as the </a:t>
            </a:r>
            <a:r>
              <a:rPr lang="en-US" b="1" dirty="0"/>
              <a:t>gold standard</a:t>
            </a:r>
            <a:r>
              <a:rPr lang="en-US" dirty="0"/>
              <a:t>, but embedding it into everyday practice for busy practitioners has always been a challenge.  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This is why myself and Rachel Scourfield set out to create a model that makes </a:t>
            </a:r>
            <a:r>
              <a:rPr lang="en-US" b="1" dirty="0"/>
              <a:t>research-informed practice part</a:t>
            </a:r>
            <a:r>
              <a:rPr lang="en-US" dirty="0"/>
              <a:t> of the </a:t>
            </a:r>
            <a:r>
              <a:rPr lang="en-US" b="1" dirty="0"/>
              <a:t>DNA of social care</a:t>
            </a:r>
            <a:r>
              <a:rPr lang="en-US" dirty="0"/>
              <a:t>.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Today, I’ll share the </a:t>
            </a:r>
            <a:r>
              <a:rPr lang="en-US" b="1" dirty="0"/>
              <a:t>Analytical Map framework</a:t>
            </a:r>
            <a:r>
              <a:rPr lang="en-US" dirty="0"/>
              <a:t> of how we can use research in practice to </a:t>
            </a:r>
            <a:r>
              <a:rPr lang="en-US" b="1" dirty="0"/>
              <a:t>empower both practitioner and client alike</a:t>
            </a:r>
            <a:r>
              <a:rPr lang="en-US" dirty="0"/>
              <a:t>.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But first, let me share with you </a:t>
            </a:r>
            <a:r>
              <a:rPr lang="en-US" b="1" dirty="0"/>
              <a:t>why</a:t>
            </a:r>
            <a:r>
              <a:rPr lang="en-US" dirty="0"/>
              <a:t> I became so </a:t>
            </a:r>
            <a:r>
              <a:rPr lang="en-US" b="1" dirty="0"/>
              <a:t>passionate</a:t>
            </a:r>
            <a:r>
              <a:rPr lang="en-US" dirty="0"/>
              <a:t>. A few years ago, I was working as a safeguarding lead coordinator, </a:t>
            </a:r>
            <a:r>
              <a:rPr lang="en-US" b="1" dirty="0"/>
              <a:t>chairing strategy meetings</a:t>
            </a:r>
            <a:r>
              <a:rPr lang="en-US" dirty="0"/>
              <a:t> with a wide range of professionals. In these meetings, our goal was always the same: to create a protection plan that would best support the client we were there to keep safe.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I noticed while other </a:t>
            </a:r>
            <a:r>
              <a:rPr lang="en-US" b="1" dirty="0"/>
              <a:t>professionals confidently</a:t>
            </a:r>
            <a:r>
              <a:rPr lang="en-US" dirty="0"/>
              <a:t> used research to </a:t>
            </a:r>
            <a:r>
              <a:rPr lang="en-US" b="1" dirty="0"/>
              <a:t>support their recommendations</a:t>
            </a:r>
            <a:r>
              <a:rPr lang="en-US" dirty="0"/>
              <a:t>, the social care professionals did not, so when we encountered professional differences (as we do), they did not have the same influence.  I would try to </a:t>
            </a:r>
            <a:r>
              <a:rPr lang="en-US" b="1" dirty="0"/>
              <a:t>tease out the reasoning</a:t>
            </a:r>
            <a:r>
              <a:rPr lang="en-US" dirty="0"/>
              <a:t> but it never matched a research-informed plan.  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I knew from experience social care workers </a:t>
            </a:r>
            <a:r>
              <a:rPr lang="en-US" b="1" dirty="0"/>
              <a:t>did not</a:t>
            </a:r>
            <a:r>
              <a:rPr lang="en-US" dirty="0"/>
              <a:t> have the same </a:t>
            </a:r>
            <a:r>
              <a:rPr lang="en-US" b="1" dirty="0"/>
              <a:t>access to research either</a:t>
            </a:r>
            <a:r>
              <a:rPr lang="en-US" dirty="0"/>
              <a:t>. 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This became</a:t>
            </a:r>
            <a:r>
              <a:rPr lang="en-US" b="1" dirty="0"/>
              <a:t> frustrating </a:t>
            </a:r>
            <a:r>
              <a:rPr lang="en-US" dirty="0"/>
              <a:t>and it sparked my desire to change how we, as social care practitioners, make decisions. I knew that we needed to bridge that gap, to </a:t>
            </a:r>
            <a:r>
              <a:rPr lang="en-US" b="1" dirty="0"/>
              <a:t>empower our social care workforce</a:t>
            </a:r>
            <a:r>
              <a:rPr lang="en-US" dirty="0"/>
              <a:t> to be - </a:t>
            </a:r>
            <a:r>
              <a:rPr lang="en-US" b="1" dirty="0"/>
              <a:t>just as confident</a:t>
            </a:r>
            <a:r>
              <a:rPr lang="en-US" dirty="0"/>
              <a:t>, </a:t>
            </a:r>
            <a:r>
              <a:rPr lang="en-US" b="1" dirty="0"/>
              <a:t>just as evidence-based</a:t>
            </a:r>
            <a:r>
              <a:rPr lang="en-US" dirty="0"/>
              <a:t>, as our colleagues. 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This is why Analytical Map was developed - it’s about giving our practitioners the tools they need to make robust decisions.</a:t>
            </a:r>
            <a:endParaRPr lang="en-GB" dirty="0"/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444BBF-999C-4A71-A49F-082B757619D7}" type="slidenum"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820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dirty="0"/>
              <a:t>I was fortunate to obtain an </a:t>
            </a:r>
            <a:r>
              <a:rPr lang="en-US" b="1" dirty="0"/>
              <a:t>NIHR</a:t>
            </a:r>
            <a:r>
              <a:rPr lang="en-US" dirty="0"/>
              <a:t> (National Institute for Health Research) </a:t>
            </a:r>
            <a:r>
              <a:rPr lang="en-US" b="1" dirty="0"/>
              <a:t>Practice-Based Research Leader’s Award</a:t>
            </a:r>
            <a:r>
              <a:rPr lang="en-US" dirty="0"/>
              <a:t> to ‘champion a research culture in adult social care.’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Let me tell you how we did it.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We worked with </a:t>
            </a:r>
            <a:r>
              <a:rPr lang="en-US" b="1" dirty="0"/>
              <a:t>three pilot teams</a:t>
            </a:r>
            <a:r>
              <a:rPr lang="en-US" dirty="0"/>
              <a:t>; the complex disability team, the Neath network team and the occupational health team. 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Now </a:t>
            </a:r>
            <a:r>
              <a:rPr lang="en-US" b="1" dirty="0"/>
              <a:t>imagine yourself</a:t>
            </a:r>
            <a:r>
              <a:rPr lang="en-US" dirty="0"/>
              <a:t> as a practitioner in one of those teams.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Maybe you feel excited because you’ve wanted to use research, or you could feel apprehensive or even a little resistant.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b="1" dirty="0"/>
              <a:t>You’re not alone </a:t>
            </a:r>
            <a:r>
              <a:rPr lang="en-US" dirty="0"/>
              <a:t>one practitioner explained how he wanted to take the journal club to the next level, where others worried it was ‘another task’ to their job.  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Or you might be </a:t>
            </a:r>
            <a:r>
              <a:rPr lang="en-US" b="1" dirty="0"/>
              <a:t>worried</a:t>
            </a:r>
            <a:r>
              <a:rPr lang="en-US" dirty="0"/>
              <a:t>, worried that the research base would </a:t>
            </a:r>
            <a:r>
              <a:rPr lang="en-US" b="1" dirty="0"/>
              <a:t>‘trump’ all decisions</a:t>
            </a:r>
            <a:r>
              <a:rPr lang="en-US" dirty="0"/>
              <a:t>, but this is where the Analytical Map comes in, the process allows you to weigh up information and all the options so that a robust decision can be made.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Let’s introduce you to the four-phases of the framework: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GB" b="1" dirty="0"/>
              <a:t>Phase One: Skills Training:  </a:t>
            </a:r>
            <a:r>
              <a:rPr lang="en-US" dirty="0"/>
              <a:t>Firstly, you will complete training on how to incorporate research into your practice.  </a:t>
            </a:r>
            <a:endParaRPr lang="en-GB" dirty="0"/>
          </a:p>
          <a:p>
            <a:r>
              <a:rPr lang="en-GB" b="1" dirty="0"/>
              <a:t>Phase Two: Case Mapping Sessions:  </a:t>
            </a:r>
            <a:r>
              <a:rPr lang="en-GB" dirty="0"/>
              <a:t>Next, you attend the case mapping session, </a:t>
            </a:r>
            <a:r>
              <a:rPr lang="en-US" dirty="0"/>
              <a:t>where we ‘map out’ the research base to inform the decision-making and intervention, you walk away from that session with research to consider and an action plan.  </a:t>
            </a:r>
            <a:endParaRPr lang="en-GB" dirty="0"/>
          </a:p>
          <a:p>
            <a:r>
              <a:rPr lang="en-GB" b="1" dirty="0"/>
              <a:t>Phase Three: Everyday Practice:  </a:t>
            </a:r>
            <a:r>
              <a:rPr lang="en-US" dirty="0"/>
              <a:t>Your supervision is going to change slightly and there will be an expectation that you discuss the research base to explain your decisions. </a:t>
            </a:r>
            <a:endParaRPr lang="en-GB" dirty="0"/>
          </a:p>
          <a:p>
            <a:r>
              <a:rPr lang="en-GB" b="1" dirty="0"/>
              <a:t>Phase Four: Sustaining the Culture:  </a:t>
            </a:r>
            <a:r>
              <a:rPr lang="en-GB" dirty="0"/>
              <a:t>And lastly, we knew that to sustain this research culture, practitioners needed the right tools (an to A to Z for practice). So, we developed a toolkit—an easily accessible resource that provides quick access to key research findings and other practice tools.</a:t>
            </a:r>
            <a:endParaRPr lang="en-GB" dirty="0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444BBF-999C-4A71-A49F-082B757619D7}" type="slidenum"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657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Looking more closely at case mapping </a:t>
            </a:r>
            <a:endParaRPr lang="en-US"/>
          </a:p>
          <a:p>
            <a:r>
              <a:rPr lang="en-US" dirty="0"/>
              <a:t> 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/>
              <a:t>So let’s look at the structure of a case mapping session.  We unpick a client’s situation together and apply the research base to inform the decision making.  </a:t>
            </a:r>
            <a:endParaRPr lang="en-GB"/>
          </a:p>
          <a:p>
            <a:pPr marL="285750" indent="-285750">
              <a:buFont typeface="Arial"/>
              <a:buChar char="•"/>
            </a:pPr>
            <a:r>
              <a:rPr lang="en-US"/>
              <a:t>We consider:</a:t>
            </a:r>
            <a:endParaRPr lang="en-GB"/>
          </a:p>
          <a:p>
            <a:pPr marL="285750" indent="-285750">
              <a:buFont typeface="Arial"/>
              <a:buChar char="•"/>
            </a:pPr>
            <a:r>
              <a:rPr lang="en-US" b="1"/>
              <a:t>The individual's outcomes</a:t>
            </a:r>
            <a:r>
              <a:rPr lang="en-US"/>
              <a:t> - What the person would like to happen and their understanding of their situation (this can help us work out what the client needs to know as well as the practitioner) </a:t>
            </a:r>
            <a:endParaRPr lang="en-GB"/>
          </a:p>
          <a:p>
            <a:pPr marL="285750" indent="-285750">
              <a:buFont typeface="Arial"/>
              <a:buChar char="•"/>
            </a:pPr>
            <a:r>
              <a:rPr lang="en-US" b="1" dirty="0"/>
              <a:t>Their circumstances</a:t>
            </a:r>
            <a:r>
              <a:rPr lang="en-US" dirty="0"/>
              <a:t> - which is a summary of what's working well and what we are concerned about.  We consider existing strengths as well as complicating factors. 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b="1" dirty="0"/>
              <a:t>The research base</a:t>
            </a:r>
            <a:r>
              <a:rPr lang="en-US" dirty="0"/>
              <a:t> - which includes what evidence base will aid our thinking and decision making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b="1" dirty="0"/>
              <a:t>And then we form the next steps – like an action plan for the practitioner </a:t>
            </a:r>
            <a:endParaRPr lang="en-GB" dirty="0"/>
          </a:p>
          <a:p>
            <a:pPr algn="just"/>
            <a:r>
              <a:rPr lang="en-US" dirty="0"/>
              <a:t> </a:t>
            </a:r>
            <a:endParaRPr lang="en-GB" dirty="0"/>
          </a:p>
          <a:p>
            <a:pPr algn="just"/>
            <a:r>
              <a:rPr lang="en-US" dirty="0"/>
              <a:t>Audience to case map </a:t>
            </a:r>
            <a:endParaRPr lang="en-GB" dirty="0"/>
          </a:p>
          <a:p>
            <a:pPr algn="just"/>
            <a:r>
              <a:rPr lang="en-US" dirty="0"/>
              <a:t> 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I would invite you to think about how you could hold your own case mapping session – think about a decision you have to make; break it down, then work out what you need to know to make the decision robust, you then apply the research base to make that decision with confidence.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b="1" dirty="0"/>
              <a:t>Impact: What We Learned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So, what did we learn?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One of the most powerful insights came from the practitioners themselves.  They shared that </a:t>
            </a:r>
            <a:r>
              <a:rPr lang="en-US" b="1" dirty="0"/>
              <a:t>integrating research</a:t>
            </a:r>
            <a:r>
              <a:rPr lang="en-US" dirty="0"/>
              <a:t> </a:t>
            </a:r>
            <a:r>
              <a:rPr lang="en-US" b="1" dirty="0"/>
              <a:t>into their practice</a:t>
            </a:r>
            <a:r>
              <a:rPr lang="en-US" dirty="0"/>
              <a:t> </a:t>
            </a:r>
            <a:r>
              <a:rPr lang="en-US" b="1" dirty="0"/>
              <a:t>not only improved outcomes</a:t>
            </a:r>
            <a:r>
              <a:rPr lang="en-US" dirty="0"/>
              <a:t> for their clients; it </a:t>
            </a:r>
            <a:r>
              <a:rPr lang="en-US" b="1" dirty="0"/>
              <a:t>boosted </a:t>
            </a:r>
            <a:r>
              <a:rPr lang="en-US" dirty="0"/>
              <a:t>their </a:t>
            </a:r>
            <a:r>
              <a:rPr lang="en-US" b="1" dirty="0"/>
              <a:t>confidence</a:t>
            </a:r>
            <a:r>
              <a:rPr lang="en-US" dirty="0"/>
              <a:t> in </a:t>
            </a:r>
            <a:r>
              <a:rPr lang="en-US" b="1" dirty="0"/>
              <a:t>decision-making</a:t>
            </a:r>
            <a:r>
              <a:rPr lang="en-US" dirty="0"/>
              <a:t>. They felt - </a:t>
            </a:r>
            <a:r>
              <a:rPr lang="en-US" b="1" dirty="0"/>
              <a:t>more empowered</a:t>
            </a:r>
            <a:r>
              <a:rPr lang="en-US" dirty="0"/>
              <a:t>, </a:t>
            </a:r>
            <a:r>
              <a:rPr lang="en-US" b="1" dirty="0"/>
              <a:t>more knowledgeable</a:t>
            </a:r>
            <a:r>
              <a:rPr lang="en-US" dirty="0"/>
              <a:t>, and more assured in their roles.  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b="1" dirty="0"/>
              <a:t>One social worker shared</a:t>
            </a:r>
            <a:r>
              <a:rPr lang="en-US" dirty="0"/>
              <a:t> “I’m waking at 4am worrying about my client” but after attending the case mapping session, she felt she had shared all her concerns and had an action plan going forward – in her words “I’m going to rock this meeting, for my client”. 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b="1" dirty="0"/>
              <a:t>Client feedback</a:t>
            </a:r>
            <a:r>
              <a:rPr lang="en-US" dirty="0"/>
              <a:t> included they felt they had better explanations over their options.  One client commented – “I now know what everyone does, I used to get muddled who was who”. 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By adopting this model, we were able to show that research doesn’t have to be something </a:t>
            </a:r>
            <a:r>
              <a:rPr lang="en-US" b="1" dirty="0"/>
              <a:t>distant or disconnected</a:t>
            </a:r>
            <a:r>
              <a:rPr lang="en-US" dirty="0"/>
              <a:t>. It can be a </a:t>
            </a:r>
            <a:r>
              <a:rPr lang="en-US" b="1" dirty="0"/>
              <a:t>daily part of social care</a:t>
            </a:r>
            <a:r>
              <a:rPr lang="en-US" dirty="0"/>
              <a:t>.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b="1" dirty="0"/>
              <a:t>Research isn’t meant to sit</a:t>
            </a:r>
            <a:r>
              <a:rPr lang="en-US" dirty="0"/>
              <a:t> on a </a:t>
            </a:r>
            <a:r>
              <a:rPr lang="en-US" b="1" dirty="0"/>
              <a:t>shelf</a:t>
            </a:r>
            <a:r>
              <a:rPr lang="en-US" dirty="0"/>
              <a:t> or </a:t>
            </a:r>
            <a:r>
              <a:rPr lang="en-US" b="1" dirty="0"/>
              <a:t>live in a journal</a:t>
            </a:r>
            <a:r>
              <a:rPr lang="en-US" dirty="0"/>
              <a:t>. It’s meant to be </a:t>
            </a:r>
            <a:r>
              <a:rPr lang="en-US" b="1" dirty="0"/>
              <a:t>applied</a:t>
            </a:r>
            <a:r>
              <a:rPr lang="en-US" dirty="0"/>
              <a:t>, to help us understand the circumstances and outcomes for clients; to inform our thinking and decision-making.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The </a:t>
            </a:r>
            <a:r>
              <a:rPr lang="en-US" b="1" dirty="0"/>
              <a:t>pilot teams now hold</a:t>
            </a:r>
            <a:r>
              <a:rPr lang="en-US" dirty="0"/>
              <a:t> their own case mapping sessions, we slowly stepped away and created a ‘peer support’ community for those leading the sessions to support each other.  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b="1" dirty="0"/>
              <a:t>End/conclusion and a call to action 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Although </a:t>
            </a:r>
            <a:r>
              <a:rPr lang="en-US" b="1" dirty="0" err="1"/>
              <a:t>trialled</a:t>
            </a:r>
            <a:r>
              <a:rPr lang="en-US" b="1" dirty="0"/>
              <a:t> </a:t>
            </a:r>
            <a:r>
              <a:rPr lang="en-US" dirty="0"/>
              <a:t>in adult social care our plans are to </a:t>
            </a:r>
            <a:r>
              <a:rPr lang="en-US" b="1" dirty="0"/>
              <a:t>replicate</a:t>
            </a:r>
            <a:r>
              <a:rPr lang="en-US" dirty="0"/>
              <a:t> the model for children’s services.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If there’s one thing I’d like you to take away today, it’s that </a:t>
            </a:r>
            <a:r>
              <a:rPr lang="en-US" b="1" dirty="0"/>
              <a:t>research-informed practice is not an unattainable ideal—it is achievable</a:t>
            </a:r>
            <a:r>
              <a:rPr lang="en-US" dirty="0"/>
              <a:t>.  We just need to create the </a:t>
            </a:r>
            <a:r>
              <a:rPr lang="en-US" b="1" dirty="0"/>
              <a:t>right structures</a:t>
            </a:r>
            <a:r>
              <a:rPr lang="en-US" dirty="0"/>
              <a:t>, the </a:t>
            </a:r>
            <a:r>
              <a:rPr lang="en-US" b="1" dirty="0"/>
              <a:t>right support systems</a:t>
            </a:r>
            <a:r>
              <a:rPr lang="en-US" dirty="0"/>
              <a:t>, and the </a:t>
            </a:r>
            <a:r>
              <a:rPr lang="en-US" b="1" dirty="0"/>
              <a:t>right culture</a:t>
            </a:r>
            <a:r>
              <a:rPr lang="en-US" dirty="0"/>
              <a:t> to make it happen.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I ask you to join me in championing a research culture. Together, we can drive meaningful change for each other. 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I think the question is now - how are we making decisions </a:t>
            </a:r>
            <a:r>
              <a:rPr lang="en-US" b="1" dirty="0"/>
              <a:t>without</a:t>
            </a:r>
            <a:r>
              <a:rPr lang="en-US" dirty="0"/>
              <a:t> the research base?  Let’s make research an everyday part of social care, and let’s do it now.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444BBF-999C-4A71-A49F-082B757619D7}" type="slidenum"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281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1C2D-053F-44E3-8403-B735BB2C7F23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C8E3-819B-47F5-A9C5-22A83E48A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8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1C2D-053F-44E3-8403-B735BB2C7F23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C8E3-819B-47F5-A9C5-22A83E48A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15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1C2D-053F-44E3-8403-B735BB2C7F23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C8E3-819B-47F5-A9C5-22A83E48A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487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1C2D-053F-44E3-8403-B735BB2C7F23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C8E3-819B-47F5-A9C5-22A83E48A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270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1C2D-053F-44E3-8403-B735BB2C7F23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C8E3-819B-47F5-A9C5-22A83E48A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156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1C2D-053F-44E3-8403-B735BB2C7F23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C8E3-819B-47F5-A9C5-22A83E48A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83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1C2D-053F-44E3-8403-B735BB2C7F23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C8E3-819B-47F5-A9C5-22A83E48A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415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1C2D-053F-44E3-8403-B735BB2C7F23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C8E3-819B-47F5-A9C5-22A83E48A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844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1C2D-053F-44E3-8403-B735BB2C7F23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C8E3-819B-47F5-A9C5-22A83E48A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136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1C2D-053F-44E3-8403-B735BB2C7F23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C8E3-819B-47F5-A9C5-22A83E48A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88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1C2D-053F-44E3-8403-B735BB2C7F23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C8E3-819B-47F5-A9C5-22A83E48A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687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C1C2D-053F-44E3-8403-B735BB2C7F23}" type="datetimeFigureOut">
              <a:rPr lang="en-GB" smtClean="0"/>
              <a:t>08/10/2024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C8E3-819B-47F5-A9C5-22A83E48A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309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EFEFA2-4677-4621-9B6F-433F0D89D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 fontScale="90000"/>
          </a:bodyPr>
          <a:lstStyle/>
          <a:p>
            <a:r>
              <a:rPr lang="en-GB" dirty="0">
                <a:ea typeface="Calibri Light"/>
                <a:cs typeface="Calibri Light"/>
              </a:rPr>
              <a:t>Out of the journal and into social care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5BE1E6-227B-49B5-FD9B-0E836F80DC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ea typeface="Calibri"/>
                <a:cs typeface="Calibri"/>
              </a:rPr>
              <a:t>Liza Turton</a:t>
            </a:r>
          </a:p>
          <a:p>
            <a:r>
              <a:rPr lang="en-GB" sz="2000" dirty="0">
                <a:ea typeface="Calibri"/>
                <a:cs typeface="Calibri"/>
              </a:rPr>
              <a:t>Consultant Social Worker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264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9853D7-FFC4-ABD9-D30C-C9C9E42DB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GB" sz="3800" b="1" dirty="0">
                <a:ea typeface="Calibri Light"/>
                <a:cs typeface="Calibri Light"/>
              </a:rPr>
              <a:t>Implementation model</a:t>
            </a:r>
            <a:endParaRPr lang="en-GB" sz="3800" b="1" dirty="0"/>
          </a:p>
        </p:txBody>
      </p:sp>
      <p:sp>
        <p:nvSpPr>
          <p:cNvPr id="7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D3434A25-C35E-3F6F-6AA5-7ED923DE2C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5888449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45836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9" name="Arc 68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diagram of a triangle&#10;&#10;Description automatically generated">
            <a:extLst>
              <a:ext uri="{FF2B5EF4-FFF2-40B4-BE49-F238E27FC236}">
                <a16:creationId xmlns:a16="http://schemas.microsoft.com/office/drawing/2014/main" id="{D8A18A3A-1156-9D8E-9DA8-644B81F202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727" y="-142875"/>
            <a:ext cx="6210546" cy="6210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048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1BE005E584E641A3CFED9109305D0E" ma:contentTypeVersion="19" ma:contentTypeDescription="Create a new document." ma:contentTypeScope="" ma:versionID="1e28686681e00b81a42d2c3c1cdfc1bd">
  <xsd:schema xmlns:xsd="http://www.w3.org/2001/XMLSchema" xmlns:xs="http://www.w3.org/2001/XMLSchema" xmlns:p="http://schemas.microsoft.com/office/2006/metadata/properties" xmlns:ns2="952dff95-0bc9-4a65-b124-a3005ecd5474" xmlns:ns3="99f92239-5a3e-4ff6-9d3f-163bb906e4b2" targetNamespace="http://schemas.microsoft.com/office/2006/metadata/properties" ma:root="true" ma:fieldsID="93ced2e996e1c4c973471fda9f37be14" ns2:_="" ns3:_="">
    <xsd:import namespace="952dff95-0bc9-4a65-b124-a3005ecd5474"/>
    <xsd:import namespace="99f92239-5a3e-4ff6-9d3f-163bb906e4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2dff95-0bc9-4a65-b124-a3005ecd54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cefaef41-70dc-4075-804e-d4e4dbdaee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f92239-5a3e-4ff6-9d3f-163bb906e4b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d3f5a2ea-e8b1-4dab-9a2c-95ee7f52f784}" ma:internalName="TaxCatchAll" ma:showField="CatchAllData" ma:web="99f92239-5a3e-4ff6-9d3f-163bb906e4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9f92239-5a3e-4ff6-9d3f-163bb906e4b2" xsi:nil="true"/>
    <lcf76f155ced4ddcb4097134ff3c332f xmlns="952dff95-0bc9-4a65-b124-a3005ecd547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1A05500-D953-44A7-AEB0-47D94D3AA3B4}"/>
</file>

<file path=customXml/itemProps2.xml><?xml version="1.0" encoding="utf-8"?>
<ds:datastoreItem xmlns:ds="http://schemas.openxmlformats.org/officeDocument/2006/customXml" ds:itemID="{E9957E52-65BB-4186-9892-109FCE06DE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662E77-F3AC-4DF0-8460-17DCA5EC22B8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7a2edfad-092e-4d1b-ba6b-1f2a160909cb"/>
    <ds:schemaRef ds:uri="http://schemas.microsoft.com/office/infopath/2007/PartnerControls"/>
    <ds:schemaRef ds:uri="932d4a33-8dc7-4c20-a668-e220db805d5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1611</Words>
  <Application>Microsoft Office PowerPoint</Application>
  <PresentationFormat>Widescreen</PresentationFormat>
  <Paragraphs>73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Out of the journal and into social care</vt:lpstr>
      <vt:lpstr>Implementation model</vt:lpstr>
      <vt:lpstr>PowerPoint Presentation</vt:lpstr>
    </vt:vector>
  </TitlesOfParts>
  <Company>NPTCBC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Implementation model</dc:title>
  <dc:creator>Liza Turton</dc:creator>
  <cp:lastModifiedBy>Simona Peregrinova  (Health and Care Research Wales)</cp:lastModifiedBy>
  <cp:revision>92</cp:revision>
  <dcterms:created xsi:type="dcterms:W3CDTF">2024-09-22T09:56:03Z</dcterms:created>
  <dcterms:modified xsi:type="dcterms:W3CDTF">2024-10-08T10:47:40Z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0x010100331BE005E584E641A3CFED9109305D0E</vt:lpwstr>
  </property>
  <property fmtid="{D5CDD505-2E9C-101B-9397-08002B2CF9AE}" pid="3" name="MediaServiceImageTags">
    <vt:lpwstr/>
  </property>
</Properties>
</file>