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66" r:id="rId7"/>
    <p:sldId id="267" r:id="rId8"/>
    <p:sldId id="260" r:id="rId9"/>
    <p:sldId id="268" r:id="rId10"/>
    <p:sldId id="269" r:id="rId11"/>
    <p:sldId id="27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7B4"/>
    <a:srgbClr val="DC8AA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45237-A3E3-4394-97F7-5DC0973090CD}" v="2736" dt="2024-10-09T09:21:51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1498" autoAdjust="0"/>
  </p:normalViewPr>
  <p:slideViewPr>
    <p:cSldViewPr snapToGrid="0">
      <p:cViewPr varScale="1">
        <p:scale>
          <a:sx n="71" d="100"/>
          <a:sy n="71" d="100"/>
        </p:scale>
        <p:origin x="749" y="3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3352D-EC53-4F2A-8A52-F0CC395355C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C492-A678-4970-A159-0BA2709D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5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Think about Autism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Many picture a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Lifelong neurotype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gender 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Variation in diagnosis by ethnicity comes from diagnostic practices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6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 36 people are Autistic.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Lifelong neurotype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No known differences by gender or ethnicity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 decade of post-doctoral experience working on maternity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was diagnosed as Autistic in 2019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of ectopic pregnancy. The treatment really didn’t meet my needs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Combined my previous research on maternity with Autism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years ago HCRW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gave me a small amount of funding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£2.4M Wellcome Trust funded project is Autistic led, with Autistic researchers and co-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goverened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an Autistic community council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Worked with the four experienced Autistic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advocates - accessible way to recruit truly lay Autistic people to the Council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could apply with a researcher to help you go through the questions, not just an online 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work hard to make the meetings accessible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7 page document describing people’s needs at various stages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have a list of “standard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reminders” emphasise inclusion, learning space; not somewhere you need to apologise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6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years ago HCRW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gave me a small amount of funding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£2.4M Wellcome Trust funded project is Autistic led, with Autistic researchers and co-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goverened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an Autistic community council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Worked with the four experienced Autistic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advocates - accessible way to recruit truly lay Autistic people to the Council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could apply with a researcher to help you go through the questions, not just an online 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work hard to make the meetings accessible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7 page document describing people’s needs at various stages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have a list of “standard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reminders” emphasise inclusion, learning space; not somewhere you need to apologise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1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Gemma asked council members what they thought about the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You can see on the screen we had really positive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But it’s more than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7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longitudinal study; 10 waves of interviews,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underserved communities.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successful reaching those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 2 participants excited to be contacted again. So far we’ve had no drop 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chasing researchers – feeling safe and comfortable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6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study’s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change in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also planning to create resources that will make healthcare more accessible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with the help of our Council members we’ll manage that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7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been speaking about Autism research, but I could be talking about any health condition or Disability.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place for experienced PPI reps in research, but they shouldn’t be the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voices in the room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Involving truly lay patients and publics will be relevant for almost everybody here today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 1% of budget to PPI; on my study, we’re over 5% not including 40% of my salary going to it. Realistically, it may cost 10% of your budget.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people might say this is unrealistic, delaying the science and funders won’t pay for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build this into grant applications, funders will get used to paying for it,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don’t understand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problem properly, we can’t develop solutions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interventions fail when we get to trial; we can afford to take the time to hear from communities to make research more meaningful, and our interventions more likely to succeed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9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 – I hope you will build in more truly lay PPI into your research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future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C492-A678-4970-A159-0BA2709D40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9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4511-6769-47B0-5978-05816551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F071D-222A-EC27-7CF8-24692556F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69661-2769-511E-F8D0-1E983EBB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FE015-87BC-E771-5A5C-839C9103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C883-DC46-AF4F-D958-68A0E99E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42F7-6A86-E243-7B44-5EA41A18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FAAE4-CEAF-9414-F518-2C2BBB0D6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45EBB-520A-E779-55F2-71179B0C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CCD98-5039-79D2-342A-ED44DA37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432B-F267-4F15-24F5-3300727E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59A46-99DD-C281-68D6-E54644E49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A474E-7919-73A2-940A-90503C46B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D3196-85C9-6DF5-7D70-A719110B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D125E-E98F-4A1B-156E-CC75CDE9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6A0B-6D2C-A5DA-A479-A3BCE62D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323B-BF5E-820B-F874-F4D58500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C63F-05B7-3176-F19F-A660BF716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E67B-2203-4A82-B9CD-1CA79F8A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3A74-320F-696B-6594-2C6F358D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683C8-6C84-622F-2A65-ADBB28A6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7FDA-B880-4DC3-2E6E-551A5E39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1EDEC-DCEF-4EFC-4B4A-60F85BDD1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621A1-5B79-C028-6611-DAAC009E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61C5-A9F0-72F8-6241-BCE87EB8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FEA88-914E-B9DD-E4F0-61E61CF8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5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CEBC-7A74-171F-01CC-8202C045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DA5D-B344-2D69-EEA2-7BE3B9369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40298-8A99-E5A9-658B-7CCB2C548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9268F-82C8-AD1B-D90D-2FA3491D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BFC0C-6B45-5910-36DC-B3067402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32021-881F-9D5A-9583-FB84DECD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25E5-AAC8-F496-33CC-78F2F48E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E8268-FAA2-EB77-38C5-75C31FBAB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CD98E-609D-A6BB-A23C-68B2EE554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551F5-F9DA-2F7E-3A04-E64A1A4F4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7D004-2EE4-D704-4F46-5F74779A2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A33E0-8548-3262-6DF7-9C002922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8545F-3DE5-63F4-D830-7F24042B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23605-9FAC-5E3F-BA80-0A5846EF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26B8-0989-B4DE-C712-0220FD3E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AB861-50FC-D092-747E-E26C420C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3AEE6-8435-4CCC-A138-B850A072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BB917-F9B1-774D-33CD-BD7CAE78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B36B6-AAB1-744C-4440-45168975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DA004-7C7D-6958-EA32-99328996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FA26D-BE65-064D-92CA-0DBE0BB7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C6AD-EDE8-623F-EBF9-D8D744A2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603EC-7E76-3C93-E543-A65DD420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3BFA-BC1B-3A83-0CC6-9ED081AF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B9817-50C5-275E-A9D7-EAA0176E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10846-8369-C865-4916-F3EC091C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9D905-09F2-6168-005E-1B30784C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EC53-2E80-8838-9297-85E727B0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A0F0B-1F70-D0D0-B813-B8DD382A6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CD241-93FB-DA77-5DDF-A45A770C7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7F256-3E05-3AF4-A680-864FEBA5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8A1AA-CD2C-A080-A9BC-FF4AC54B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FFA73-020E-30D8-5476-13B0A670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6045B-A17B-D42D-CE46-5AF7E6ED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6CD54-4F97-0F96-2BAE-01DD50D5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89904-1F87-0EB1-6050-FFE9F6F08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B73455-0737-4A5F-BD20-8307C818E04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F8CD5-CD0C-978B-BB18-30E3DED3F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5425-C710-0CB3-9703-04AA7847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A60ED-5BE0-4630-B2CD-7648A75E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utismmenstruationtomenopaus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red and black objects&#10;&#10;Description automatically generated">
            <a:extLst>
              <a:ext uri="{FF2B5EF4-FFF2-40B4-BE49-F238E27FC236}">
                <a16:creationId xmlns:a16="http://schemas.microsoft.com/office/drawing/2014/main" id="{6CBA2E2B-A074-FD88-5A8D-A40BEE89F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0"/>
          <a:stretch/>
        </p:blipFill>
        <p:spPr>
          <a:xfrm>
            <a:off x="0" y="2782774"/>
            <a:ext cx="12192000" cy="4075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6DFD7-A19E-0A32-287A-B0752BD59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566" y="817434"/>
            <a:ext cx="7066269" cy="442116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n-GB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transform Autism research, ask Autistic people</a:t>
            </a:r>
            <a:br>
              <a:rPr lang="en-GB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 Aimee Grant</a:t>
            </a:r>
            <a:b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Senior Lecturer &amp; Wellcome Trust Career Development Fellow</a:t>
            </a:r>
            <a:b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Swansea University</a:t>
            </a:r>
            <a:endParaRPr lang="en-GB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A30CB-2BBF-9AE4-CEDE-3FA34E51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0042" y="5371952"/>
            <a:ext cx="4922417" cy="1316516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Health and Care Research Wales Conference 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n-US" sz="20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October 2024</a:t>
            </a:r>
          </a:p>
        </p:txBody>
      </p:sp>
      <p:pic>
        <p:nvPicPr>
          <p:cNvPr id="5" name="Picture 4" descr="A logo with a picture of a uterus and a symbol of autism&#10;&#10;Description automatically generated">
            <a:extLst>
              <a:ext uri="{FF2B5EF4-FFF2-40B4-BE49-F238E27FC236}">
                <a16:creationId xmlns:a16="http://schemas.microsoft.com/office/drawing/2014/main" id="{E6450096-F0F0-0B4B-1C89-816D53757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58" y="817434"/>
            <a:ext cx="4244720" cy="42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38002-F7B7-BA59-28E9-52360C34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7201"/>
            <a:ext cx="10515600" cy="4728754"/>
          </a:xfrm>
        </p:spPr>
        <p:txBody>
          <a:bodyPr>
            <a:noAutofit/>
          </a:bodyPr>
          <a:lstStyle/>
          <a:p>
            <a:pPr algn="ctr"/>
            <a:r>
              <a:rPr lang="en-GB" sz="28000" b="1" dirty="0">
                <a:solidFill>
                  <a:schemeClr val="bg1"/>
                </a:solidFill>
              </a:rPr>
              <a:t>1 in 36</a:t>
            </a:r>
          </a:p>
        </p:txBody>
      </p:sp>
    </p:spTree>
    <p:extLst>
      <p:ext uri="{BB962C8B-B14F-4D97-AF65-F5344CB8AC3E}">
        <p14:creationId xmlns:p14="http://schemas.microsoft.com/office/powerpoint/2010/main" val="114864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5">
            <a:extLst>
              <a:ext uri="{FF2B5EF4-FFF2-40B4-BE49-F238E27FC236}">
                <a16:creationId xmlns:a16="http://schemas.microsoft.com/office/drawing/2014/main" id="{6DBA1186-F29E-FEAC-2C41-7E50A0E2A6C9}"/>
              </a:ext>
            </a:extLst>
          </p:cNvPr>
          <p:cNvSpPr txBox="1"/>
          <p:nvPr/>
        </p:nvSpPr>
        <p:spPr>
          <a:xfrm rot="336646">
            <a:off x="12651394" y="2571268"/>
            <a:ext cx="4071802" cy="32404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98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3A32-2896-85A7-FD1A-04746D67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894" y="1943100"/>
            <a:ext cx="4038600" cy="2971800"/>
          </a:xfrm>
          <a:solidFill>
            <a:srgbClr val="FFFFCC"/>
          </a:solidFill>
        </p:spPr>
        <p:txBody>
          <a:bodyPr/>
          <a:lstStyle/>
          <a:p>
            <a:r>
              <a:rPr lang="en-GB" dirty="0"/>
              <a:t>Post-doctoral research</a:t>
            </a:r>
          </a:p>
          <a:p>
            <a:r>
              <a:rPr lang="en-GB" dirty="0"/>
              <a:t>Diagnosed 2019</a:t>
            </a:r>
          </a:p>
          <a:p>
            <a:r>
              <a:rPr lang="en-GB" dirty="0"/>
              <a:t>Ectopic pregnancy</a:t>
            </a:r>
          </a:p>
          <a:p>
            <a:endParaRPr lang="en-GB" dirty="0"/>
          </a:p>
          <a:p>
            <a:r>
              <a:rPr lang="en-GB" dirty="0"/>
              <a:t>Autistic maternity research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regnant person holding her belly&#10;&#10;Description automatically generated">
            <a:extLst>
              <a:ext uri="{FF2B5EF4-FFF2-40B4-BE49-F238E27FC236}">
                <a16:creationId xmlns:a16="http://schemas.microsoft.com/office/drawing/2014/main" id="{1CC23640-74EF-744F-BE0D-5B7CAED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6" y="1047637"/>
            <a:ext cx="7146882" cy="47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1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5">
            <a:extLst>
              <a:ext uri="{FF2B5EF4-FFF2-40B4-BE49-F238E27FC236}">
                <a16:creationId xmlns:a16="http://schemas.microsoft.com/office/drawing/2014/main" id="{6DBA1186-F29E-FEAC-2C41-7E50A0E2A6C9}"/>
              </a:ext>
            </a:extLst>
          </p:cNvPr>
          <p:cNvSpPr txBox="1"/>
          <p:nvPr/>
        </p:nvSpPr>
        <p:spPr>
          <a:xfrm rot="336646">
            <a:off x="12651394" y="2571268"/>
            <a:ext cx="4071802" cy="32404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98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3A32-2896-85A7-FD1A-04746D67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18" y="1617489"/>
            <a:ext cx="4038600" cy="36230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Health and Care Research </a:t>
            </a:r>
            <a:r>
              <a:rPr lang="en-GB" dirty="0" err="1"/>
              <a:t>Walea</a:t>
            </a:r>
            <a:r>
              <a:rPr lang="en-GB" dirty="0"/>
              <a:t> Investment</a:t>
            </a:r>
          </a:p>
          <a:p>
            <a:r>
              <a:rPr lang="en-GB" dirty="0"/>
              <a:t>Autistic advocates</a:t>
            </a:r>
          </a:p>
          <a:p>
            <a:r>
              <a:rPr lang="en-GB" dirty="0"/>
              <a:t>£2.4M Autistic-led project</a:t>
            </a:r>
          </a:p>
          <a:p>
            <a:r>
              <a:rPr lang="en-GB" dirty="0"/>
              <a:t>Accessibly recruited underserved PPI reps</a:t>
            </a:r>
          </a:p>
          <a:p>
            <a:r>
              <a:rPr lang="en-GB" dirty="0"/>
              <a:t>Meeting accessibility</a:t>
            </a:r>
          </a:p>
          <a:p>
            <a:endParaRPr lang="en-GB" dirty="0"/>
          </a:p>
        </p:txBody>
      </p:sp>
      <p:pic>
        <p:nvPicPr>
          <p:cNvPr id="2" name="Picture 1" descr="A hand putting a coin into a piggy bank&#10;&#10;Description automatically generated">
            <a:extLst>
              <a:ext uri="{FF2B5EF4-FFF2-40B4-BE49-F238E27FC236}">
                <a16:creationId xmlns:a16="http://schemas.microsoft.com/office/drawing/2014/main" id="{F69A2438-2915-FC80-9C71-6F8889FE1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50" y="971991"/>
            <a:ext cx="7372932" cy="49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DA5909-3110-E721-8B86-F584FCE9BC1A}"/>
              </a:ext>
            </a:extLst>
          </p:cNvPr>
          <p:cNvSpPr/>
          <p:nvPr/>
        </p:nvSpPr>
        <p:spPr>
          <a:xfrm>
            <a:off x="100469" y="187989"/>
            <a:ext cx="11868215" cy="93812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do Council members think about being on the Council?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6DBA1186-F29E-FEAC-2C41-7E50A0E2A6C9}"/>
              </a:ext>
            </a:extLst>
          </p:cNvPr>
          <p:cNvSpPr txBox="1"/>
          <p:nvPr/>
        </p:nvSpPr>
        <p:spPr>
          <a:xfrm rot="336646">
            <a:off x="12651394" y="2571268"/>
            <a:ext cx="4071802" cy="32404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98"/>
              </a:lnSpc>
            </a:pPr>
            <a:endParaRPr/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851E5D41-28AF-DA76-55B7-AB72000454E2}"/>
              </a:ext>
            </a:extLst>
          </p:cNvPr>
          <p:cNvGrpSpPr/>
          <p:nvPr/>
        </p:nvGrpSpPr>
        <p:grpSpPr>
          <a:xfrm rot="336646">
            <a:off x="7926791" y="1527907"/>
            <a:ext cx="3907626" cy="2938078"/>
            <a:chOff x="0" y="0"/>
            <a:chExt cx="949511" cy="955671"/>
          </a:xfrm>
        </p:grpSpPr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92B5F57E-B477-C85C-51F3-34CDEF78B9D2}"/>
                </a:ext>
              </a:extLst>
            </p:cNvPr>
            <p:cNvSpPr/>
            <p:nvPr/>
          </p:nvSpPr>
          <p:spPr>
            <a:xfrm>
              <a:off x="0" y="0"/>
              <a:ext cx="949511" cy="955671"/>
            </a:xfrm>
            <a:custGeom>
              <a:avLst/>
              <a:gdLst/>
              <a:ahLst/>
              <a:cxnLst/>
              <a:rect l="l" t="t" r="r" b="b"/>
              <a:pathLst>
                <a:path w="949511" h="955671">
                  <a:moveTo>
                    <a:pt x="949511" y="0"/>
                  </a:moveTo>
                  <a:lnTo>
                    <a:pt x="0" y="0"/>
                  </a:lnTo>
                  <a:lnTo>
                    <a:pt x="0" y="767711"/>
                  </a:lnTo>
                  <a:lnTo>
                    <a:pt x="157480" y="767711"/>
                  </a:lnTo>
                  <a:lnTo>
                    <a:pt x="157480" y="955671"/>
                  </a:lnTo>
                  <a:lnTo>
                    <a:pt x="463550" y="767711"/>
                  </a:lnTo>
                  <a:lnTo>
                    <a:pt x="949511" y="767711"/>
                  </a:lnTo>
                  <a:lnTo>
                    <a:pt x="949511" y="0"/>
                  </a:lnTo>
                  <a:close/>
                </a:path>
              </a:pathLst>
            </a:custGeom>
            <a:solidFill>
              <a:srgbClr val="FFE4B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E611D06B-BC21-1DC4-3C8D-154FA6F49F12}"/>
                </a:ext>
              </a:extLst>
            </p:cNvPr>
            <p:cNvSpPr txBox="1"/>
            <p:nvPr/>
          </p:nvSpPr>
          <p:spPr>
            <a:xfrm>
              <a:off x="0" y="9525"/>
              <a:ext cx="949511" cy="755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9" name="TextBox 34">
            <a:extLst>
              <a:ext uri="{FF2B5EF4-FFF2-40B4-BE49-F238E27FC236}">
                <a16:creationId xmlns:a16="http://schemas.microsoft.com/office/drawing/2014/main" id="{89C71E4A-458C-F686-088B-7DB94D63165D}"/>
              </a:ext>
            </a:extLst>
          </p:cNvPr>
          <p:cNvSpPr txBox="1"/>
          <p:nvPr/>
        </p:nvSpPr>
        <p:spPr>
          <a:xfrm rot="336646">
            <a:off x="8130661" y="2007424"/>
            <a:ext cx="3554286" cy="1425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400" spc="79" dirty="0">
                <a:latin typeface="+mj-lt"/>
                <a:ea typeface="Montserrat Medium"/>
                <a:cs typeface="Montserrat Medium"/>
                <a:sym typeface="Montserrat Medium"/>
              </a:rPr>
              <a:t>“Good. Empowering. It’s something I talk about – it’s noteworthy.” </a:t>
            </a:r>
          </a:p>
        </p:txBody>
      </p:sp>
      <p:grpSp>
        <p:nvGrpSpPr>
          <p:cNvPr id="20" name="Group 26">
            <a:extLst>
              <a:ext uri="{FF2B5EF4-FFF2-40B4-BE49-F238E27FC236}">
                <a16:creationId xmlns:a16="http://schemas.microsoft.com/office/drawing/2014/main" id="{90BFDCFE-B063-D735-D1E5-BE2825B80C32}"/>
              </a:ext>
            </a:extLst>
          </p:cNvPr>
          <p:cNvGrpSpPr/>
          <p:nvPr/>
        </p:nvGrpSpPr>
        <p:grpSpPr>
          <a:xfrm rot="367739">
            <a:off x="-638291" y="4387324"/>
            <a:ext cx="5387460" cy="2478689"/>
            <a:chOff x="0" y="-24346"/>
            <a:chExt cx="1498816" cy="711200"/>
          </a:xfrm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821A4CF7-6382-BFF6-38DF-F3DF4F88DEF6}"/>
                </a:ext>
              </a:extLst>
            </p:cNvPr>
            <p:cNvSpPr/>
            <p:nvPr/>
          </p:nvSpPr>
          <p:spPr>
            <a:xfrm>
              <a:off x="190398" y="-24346"/>
              <a:ext cx="1308418" cy="711200"/>
            </a:xfrm>
            <a:custGeom>
              <a:avLst/>
              <a:gdLst/>
              <a:ahLst/>
              <a:cxnLst/>
              <a:rect l="l" t="t" r="r" b="b"/>
              <a:pathLst>
                <a:path w="1308418" h="711200">
                  <a:moveTo>
                    <a:pt x="1017534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1017534" y="551732"/>
                  </a:lnTo>
                  <a:cubicBezTo>
                    <a:pt x="1181969" y="551732"/>
                    <a:pt x="1308406" y="428220"/>
                    <a:pt x="1308406" y="275861"/>
                  </a:cubicBezTo>
                  <a:cubicBezTo>
                    <a:pt x="1308418" y="123512"/>
                    <a:pt x="1181969" y="0"/>
                    <a:pt x="1017534" y="0"/>
                  </a:cubicBezTo>
                  <a:close/>
                </a:path>
              </a:pathLst>
            </a:custGeom>
            <a:solidFill>
              <a:srgbClr val="FFE4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A53BA834-A073-2583-EB91-A4DCC73469D1}"/>
                </a:ext>
              </a:extLst>
            </p:cNvPr>
            <p:cNvSpPr txBox="1"/>
            <p:nvPr/>
          </p:nvSpPr>
          <p:spPr>
            <a:xfrm>
              <a:off x="0" y="47625"/>
              <a:ext cx="1308406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23" name="TextBox 37">
            <a:extLst>
              <a:ext uri="{FF2B5EF4-FFF2-40B4-BE49-F238E27FC236}">
                <a16:creationId xmlns:a16="http://schemas.microsoft.com/office/drawing/2014/main" id="{98DB0605-3541-9A4F-4A71-213985554A84}"/>
              </a:ext>
            </a:extLst>
          </p:cNvPr>
          <p:cNvSpPr txBox="1"/>
          <p:nvPr/>
        </p:nvSpPr>
        <p:spPr>
          <a:xfrm rot="378288">
            <a:off x="289054" y="4884884"/>
            <a:ext cx="4329885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400" spc="79" dirty="0">
                <a:latin typeface="+mj-lt"/>
                <a:ea typeface="Montserrat Medium"/>
                <a:cs typeface="Montserrat Medium"/>
                <a:sym typeface="Montserrat Medium"/>
              </a:rPr>
              <a:t>“It feels fantastic. This is the only place I feel fully accepted.” 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45A28EA-6A55-276D-5817-23687563248D}"/>
              </a:ext>
            </a:extLst>
          </p:cNvPr>
          <p:cNvSpPr/>
          <p:nvPr/>
        </p:nvSpPr>
        <p:spPr>
          <a:xfrm>
            <a:off x="445891" y="1565987"/>
            <a:ext cx="6138145" cy="214137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tx1"/>
                </a:solidFill>
                <a:latin typeface="Canva Sans"/>
                <a:ea typeface="Canva Sans"/>
                <a:cs typeface="Canva Sans"/>
                <a:sym typeface="Canva Sans"/>
              </a:rPr>
              <a:t>“E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nva Sans"/>
                <a:cs typeface="Canva Sans"/>
                <a:sym typeface="Canva Sans"/>
              </a:rPr>
              <a:t>mpowering being in a group that’s doing this. It demonstrated what can be done if funders provide the time (and money).” </a:t>
            </a:r>
          </a:p>
        </p:txBody>
      </p:sp>
      <p:grpSp>
        <p:nvGrpSpPr>
          <p:cNvPr id="26" name="Group 21">
            <a:extLst>
              <a:ext uri="{FF2B5EF4-FFF2-40B4-BE49-F238E27FC236}">
                <a16:creationId xmlns:a16="http://schemas.microsoft.com/office/drawing/2014/main" id="{AB5E4BFC-D45D-CB12-6AE3-A0F17ABE0A55}"/>
              </a:ext>
            </a:extLst>
          </p:cNvPr>
          <p:cNvGrpSpPr/>
          <p:nvPr/>
        </p:nvGrpSpPr>
        <p:grpSpPr>
          <a:xfrm rot="422382">
            <a:off x="5910973" y="4526835"/>
            <a:ext cx="4132301" cy="2112792"/>
            <a:chOff x="0" y="0"/>
            <a:chExt cx="1341262" cy="1289798"/>
          </a:xfrm>
        </p:grpSpPr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132651E7-EDE3-CE4F-8421-8402EB0A9D65}"/>
                </a:ext>
              </a:extLst>
            </p:cNvPr>
            <p:cNvSpPr/>
            <p:nvPr/>
          </p:nvSpPr>
          <p:spPr>
            <a:xfrm>
              <a:off x="0" y="0"/>
              <a:ext cx="1341262" cy="1289798"/>
            </a:xfrm>
            <a:custGeom>
              <a:avLst/>
              <a:gdLst/>
              <a:ahLst/>
              <a:cxnLst/>
              <a:rect l="l" t="t" r="r" b="b"/>
              <a:pathLst>
                <a:path w="1341262" h="1289798">
                  <a:moveTo>
                    <a:pt x="120692" y="0"/>
                  </a:moveTo>
                  <a:lnTo>
                    <a:pt x="1220570" y="0"/>
                  </a:lnTo>
                  <a:cubicBezTo>
                    <a:pt x="1252580" y="0"/>
                    <a:pt x="1283278" y="12716"/>
                    <a:pt x="1305912" y="35350"/>
                  </a:cubicBezTo>
                  <a:cubicBezTo>
                    <a:pt x="1328546" y="57984"/>
                    <a:pt x="1341262" y="88682"/>
                    <a:pt x="1341262" y="120692"/>
                  </a:cubicBezTo>
                  <a:lnTo>
                    <a:pt x="1341262" y="1169106"/>
                  </a:lnTo>
                  <a:cubicBezTo>
                    <a:pt x="1341262" y="1235763"/>
                    <a:pt x="1287226" y="1289798"/>
                    <a:pt x="1220570" y="1289798"/>
                  </a:cubicBezTo>
                  <a:lnTo>
                    <a:pt x="120692" y="1289798"/>
                  </a:lnTo>
                  <a:cubicBezTo>
                    <a:pt x="88682" y="1289798"/>
                    <a:pt x="57984" y="1277083"/>
                    <a:pt x="35350" y="1254449"/>
                  </a:cubicBezTo>
                  <a:cubicBezTo>
                    <a:pt x="12716" y="1231814"/>
                    <a:pt x="0" y="1201116"/>
                    <a:pt x="0" y="1169106"/>
                  </a:cubicBezTo>
                  <a:lnTo>
                    <a:pt x="0" y="120692"/>
                  </a:lnTo>
                  <a:cubicBezTo>
                    <a:pt x="0" y="88682"/>
                    <a:pt x="12716" y="57984"/>
                    <a:pt x="35350" y="35350"/>
                  </a:cubicBezTo>
                  <a:cubicBezTo>
                    <a:pt x="57984" y="12716"/>
                    <a:pt x="88682" y="0"/>
                    <a:pt x="120692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A634E376-3C97-367C-9832-16FA3D86D13F}"/>
                </a:ext>
              </a:extLst>
            </p:cNvPr>
            <p:cNvSpPr txBox="1"/>
            <p:nvPr/>
          </p:nvSpPr>
          <p:spPr>
            <a:xfrm>
              <a:off x="0" y="9525"/>
              <a:ext cx="1341262" cy="1280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29" name="TextBox 24">
            <a:extLst>
              <a:ext uri="{FF2B5EF4-FFF2-40B4-BE49-F238E27FC236}">
                <a16:creationId xmlns:a16="http://schemas.microsoft.com/office/drawing/2014/main" id="{70AA8CF2-3D2A-620A-4001-75E8DBFB4B73}"/>
              </a:ext>
            </a:extLst>
          </p:cNvPr>
          <p:cNvSpPr txBox="1"/>
          <p:nvPr/>
        </p:nvSpPr>
        <p:spPr>
          <a:xfrm rot="437796">
            <a:off x="6402362" y="4699047"/>
            <a:ext cx="3147950" cy="1768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400" spc="73" dirty="0">
                <a:solidFill>
                  <a:srgbClr val="000000"/>
                </a:solidFill>
                <a:latin typeface="+mj-lt"/>
                <a:ea typeface="Montserrat"/>
                <a:cs typeface="Montserrat"/>
                <a:sym typeface="Montserrat"/>
              </a:rPr>
              <a:t>“The acceptance within the council is how the whole world should be accepting of autism” </a:t>
            </a:r>
          </a:p>
        </p:txBody>
      </p:sp>
    </p:spTree>
    <p:extLst>
      <p:ext uri="{BB962C8B-B14F-4D97-AF65-F5344CB8AC3E}">
        <p14:creationId xmlns:p14="http://schemas.microsoft.com/office/powerpoint/2010/main" val="428957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red and white underwear&#10;&#10;Description automatically generated">
            <a:extLst>
              <a:ext uri="{FF2B5EF4-FFF2-40B4-BE49-F238E27FC236}">
                <a16:creationId xmlns:a16="http://schemas.microsoft.com/office/drawing/2014/main" id="{722CBB09-723F-0D7F-9DB1-B7DECA7DB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72959"/>
            <a:ext cx="12191999" cy="50990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AAA776-ED90-837E-5E28-0061DC73A079}"/>
              </a:ext>
            </a:extLst>
          </p:cNvPr>
          <p:cNvSpPr txBox="1"/>
          <p:nvPr/>
        </p:nvSpPr>
        <p:spPr>
          <a:xfrm>
            <a:off x="933450" y="990600"/>
            <a:ext cx="1036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Longitudinal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Underserved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Good retention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0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black background with a black border&#10;&#10;Description automatically generated">
            <a:extLst>
              <a:ext uri="{FF2B5EF4-FFF2-40B4-BE49-F238E27FC236}">
                <a16:creationId xmlns:a16="http://schemas.microsoft.com/office/drawing/2014/main" id="{1BF15E1E-CD3D-EA55-D374-4B1BEF153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0" t="1" r="1" b="43543"/>
          <a:stretch/>
        </p:blipFill>
        <p:spPr>
          <a:xfrm>
            <a:off x="3585029" y="-5215"/>
            <a:ext cx="8606971" cy="68685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E9ECB-58A6-3F6A-07FA-587A1773360A}"/>
              </a:ext>
            </a:extLst>
          </p:cNvPr>
          <p:cNvSpPr txBox="1"/>
          <p:nvPr/>
        </p:nvSpPr>
        <p:spPr>
          <a:xfrm>
            <a:off x="319314" y="1930400"/>
            <a:ext cx="3265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Impact</a:t>
            </a: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Council involved throughout</a:t>
            </a:r>
          </a:p>
        </p:txBody>
      </p:sp>
    </p:spTree>
    <p:extLst>
      <p:ext uri="{BB962C8B-B14F-4D97-AF65-F5344CB8AC3E}">
        <p14:creationId xmlns:p14="http://schemas.microsoft.com/office/powerpoint/2010/main" val="93033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B5152-9304-8489-56E0-C1E21C3F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749" y="1406860"/>
            <a:ext cx="3995057" cy="3658627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Applies to any Disability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for experienced PPI reps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Truly lay benefit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to spend?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realistic?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into grants</a:t>
            </a:r>
          </a:p>
        </p:txBody>
      </p:sp>
      <p:pic>
        <p:nvPicPr>
          <p:cNvPr id="6" name="Picture 5" descr="Empty speech bubbles">
            <a:extLst>
              <a:ext uri="{FF2B5EF4-FFF2-40B4-BE49-F238E27FC236}">
                <a16:creationId xmlns:a16="http://schemas.microsoft.com/office/drawing/2014/main" id="{07543221-E2F8-98CB-B005-DD31D58A6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94" y="1392345"/>
            <a:ext cx="6990204" cy="46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ouple of people&#10;&#10;Description automatically generated">
            <a:extLst>
              <a:ext uri="{FF2B5EF4-FFF2-40B4-BE49-F238E27FC236}">
                <a16:creationId xmlns:a16="http://schemas.microsoft.com/office/drawing/2014/main" id="{E6BC43C8-9240-D549-E85E-9C808E76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5"/>
            <a:ext cx="12192000" cy="5099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42873C-5375-AB44-37C0-29B622BF6435}"/>
              </a:ext>
            </a:extLst>
          </p:cNvPr>
          <p:cNvSpPr txBox="1"/>
          <p:nvPr/>
        </p:nvSpPr>
        <p:spPr>
          <a:xfrm>
            <a:off x="527957" y="6152895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www.autismmenstruationtomenopause.com</a:t>
            </a:r>
            <a:r>
              <a:rPr lang="en-GB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DBFA8-A717-BA7B-D4F0-1D6706032E5B}"/>
              </a:ext>
            </a:extLst>
          </p:cNvPr>
          <p:cNvSpPr txBox="1"/>
          <p:nvPr/>
        </p:nvSpPr>
        <p:spPr>
          <a:xfrm>
            <a:off x="732971" y="4157363"/>
            <a:ext cx="10726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Take home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you want your research to benefit the public, you can’t afford to not hear from the </a:t>
            </a:r>
            <a:r>
              <a:rPr lang="en-GB" sz="2400"/>
              <a:t>most under-served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must involve them as partners </a:t>
            </a:r>
          </a:p>
        </p:txBody>
      </p:sp>
    </p:spTree>
    <p:extLst>
      <p:ext uri="{BB962C8B-B14F-4D97-AF65-F5344CB8AC3E}">
        <p14:creationId xmlns:p14="http://schemas.microsoft.com/office/powerpoint/2010/main" val="241540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BE005E584E641A3CFED9109305D0E" ma:contentTypeVersion="19" ma:contentTypeDescription="Create a new document." ma:contentTypeScope="" ma:versionID="1e28686681e00b81a42d2c3c1cdfc1bd">
  <xsd:schema xmlns:xsd="http://www.w3.org/2001/XMLSchema" xmlns:xs="http://www.w3.org/2001/XMLSchema" xmlns:p="http://schemas.microsoft.com/office/2006/metadata/properties" xmlns:ns2="952dff95-0bc9-4a65-b124-a3005ecd5474" xmlns:ns3="99f92239-5a3e-4ff6-9d3f-163bb906e4b2" targetNamespace="http://schemas.microsoft.com/office/2006/metadata/properties" ma:root="true" ma:fieldsID="93ced2e996e1c4c973471fda9f37be14" ns2:_="" ns3:_="">
    <xsd:import namespace="952dff95-0bc9-4a65-b124-a3005ecd5474"/>
    <xsd:import namespace="99f92239-5a3e-4ff6-9d3f-163bb906e4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dff95-0bc9-4a65-b124-a3005ecd5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92239-5a3e-4ff6-9d3f-163bb906e4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f5a2ea-e8b1-4dab-9a2c-95ee7f52f784}" ma:internalName="TaxCatchAll" ma:showField="CatchAllData" ma:web="99f92239-5a3e-4ff6-9d3f-163bb906e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2dff95-0bc9-4a65-b124-a3005ecd5474">
      <Terms xmlns="http://schemas.microsoft.com/office/infopath/2007/PartnerControls"/>
    </lcf76f155ced4ddcb4097134ff3c332f>
    <TaxCatchAll xmlns="99f92239-5a3e-4ff6-9d3f-163bb906e4b2" xsi:nil="true"/>
    <SharedWithUsers xmlns="99f92239-5a3e-4ff6-9d3f-163bb906e4b2">
      <UserInfo>
        <DisplayName>Aimee Grant</DisplayName>
        <AccountId>13</AccountId>
        <AccountType/>
      </UserInfo>
      <UserInfo>
        <DisplayName>Dr Rebecca Ellis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C4CF3B0-00B0-4924-AD29-84082EF85A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CF6E1-393B-4D75-A84C-7BF7FD77D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dff95-0bc9-4a65-b124-a3005ecd5474"/>
    <ds:schemaRef ds:uri="99f92239-5a3e-4ff6-9d3f-163bb906e4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746A84-C6FF-4698-9E91-8D2A5CDA65D4}">
  <ds:schemaRefs>
    <ds:schemaRef ds:uri="http://schemas.microsoft.com/office/2006/metadata/properties"/>
    <ds:schemaRef ds:uri="http://schemas.microsoft.com/office/infopath/2007/PartnerControls"/>
    <ds:schemaRef ds:uri="cb1c9341-20fa-458d-bcd2-dd23f36e36dd"/>
    <ds:schemaRef ds:uri="b07537dc-32a6-403b-921b-95fc93965804"/>
    <ds:schemaRef ds:uri="952dff95-0bc9-4a65-b124-a3005ecd5474"/>
    <ds:schemaRef ds:uri="99f92239-5a3e-4ff6-9d3f-163bb906e4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20083</TotalTime>
  <Words>814</Words>
  <Application>Microsoft Office PowerPoint</Application>
  <PresentationFormat>Widescreen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Canva Sans</vt:lpstr>
      <vt:lpstr>Office Theme</vt:lpstr>
      <vt:lpstr>To transform Autism research, ask Autistic people   Dr Aimee Grant Senior Lecturer &amp; Wellcome Trust Career Development Fellow Swansea University</vt:lpstr>
      <vt:lpstr>1 in 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Rebecca Ellis</dc:creator>
  <cp:lastModifiedBy>Simona Peregrinova  (Health and Care Research Wales)</cp:lastModifiedBy>
  <cp:revision>11</cp:revision>
  <dcterms:created xsi:type="dcterms:W3CDTF">2024-03-01T16:04:30Z</dcterms:created>
  <dcterms:modified xsi:type="dcterms:W3CDTF">2024-10-09T15:21:49Z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0x010100331BE005E584E641A3CFED9109305D0E</vt:lpwstr>
  </property>
</Properties>
</file>