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DAA7"/>
    <a:srgbClr val="FA710A"/>
    <a:srgbClr val="FF7575"/>
    <a:srgbClr val="FFD54F"/>
    <a:srgbClr val="E06F1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50DE-1805-4DBB-9E14-505EE78A82DC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2DA48-820A-4DB1-A1DB-73CC13D7F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9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DA48-820A-4DB1-A1DB-73CC13D7FA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5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E0C0-D81A-46E1-EDF8-75CD55C64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0EE6-CC4B-0380-D3D4-17FCA73A9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6D082-371F-37EA-2386-0CE41A52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1B4D-EAF9-A000-417E-6FE90A70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40C46-BD29-80DC-91FD-B457FE56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5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6FEE-3B8E-011C-1D45-1E4A00FE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46538-19B1-A56C-8F12-F128B5A23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D049-3EB1-1FDC-85EA-DD704325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B0A8-889A-FA04-F992-27E54CCE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8008-7C68-F64F-C358-01D1A75E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E8C4F-7E1A-02F4-D5F0-4DB54CCEB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ADF0B-B988-5DE2-3EF5-5307C2BF8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7C10B-E597-6F3E-5AA8-C60E34FA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4B6EE-AE48-2A2F-F2F8-21C7BDE2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9053-2B51-32E5-F213-3CC2AEA5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2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67C1-1EAC-4DF8-5AD4-3C405634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1899-B5C8-6A9F-E5CA-CB7EEEA1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0561-3457-E44F-EC18-4061C56D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28D7-F66F-D07B-5A36-11FCC06D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42C1-0A28-AC51-8C7A-8F87C7AE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36C9-28BE-6BD3-B7A4-F0CFBD56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66F5D-99BB-3E65-DFF5-DD3280014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8020-0D3E-8AC0-8BB4-326CEF9F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FF998-CAFF-1ABF-388E-8ACBD7DA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680E0-FFD2-6F49-BA32-E252BFAF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3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9E40-B31F-B187-D697-A377CB1B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3AE3-AD7E-B575-FFE8-92569FB98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B21A-D0DD-A7D3-183D-5B04FBF85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25AA4-3DD9-62A3-25CE-43B90A2F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19BC9-C6F8-0AC8-69F5-7DE29C15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BA79E-1A90-0BCE-9F04-FA3B72C0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5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13DD-6503-394A-AE0D-73503EC1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FD5DE-86F4-248C-8274-573859AA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3991E-44BF-6EE3-D189-22315D56B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9E1D-5F35-1B80-F4BC-9732137A4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C7521-31C7-8BC6-D538-0750D0C2D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08B9A-7BDD-F26D-FCA6-AD2986BC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304FA-503A-4CE4-D272-2675522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004AC-F120-4080-3F89-145AD0CD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9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78C7-EBDA-E4D1-81B1-03E00DF7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44C4A-A26A-6D6B-21FD-107C9823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C8FFF-66E6-BB8C-C440-C986E3A9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3F31A-F488-33C6-FB12-1F7FD4D5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2ED0C-18FD-043C-DE50-993D6C6A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977F5-254A-F411-DF14-639AD2E6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6038B-DE4F-072A-E228-9EFB104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3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432E-47D6-3BCF-9457-336F6C9B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30200-1E1A-9E91-AF5C-63A0011C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42F33-0AC1-ACB0-3301-D1BC99DE4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DD3FD-8190-1D64-5FF8-67CEAF37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D7ADD-E64E-3CCF-DF31-A3800086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950C9-5E3B-AF06-349F-E1A404A8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F5B9-CC74-8364-0153-6610B3CB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C74E9-BE2E-6C6D-6520-9EEFFB8C2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D2B5D-1249-0CFF-0FF0-9AB532E79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F3FCF-1A05-EF0B-B965-CAEBCB92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2F79D-0EF3-2E00-C600-4CBD31E1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6EB48-819F-0D8B-1FFC-1AE4C4E1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7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8F630-EB0D-693A-86E9-A4F44023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A89A-1C41-56E6-96ED-2480448F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842D-FDFC-0C7F-5714-54F255ABD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C05A5-E62D-4F65-85D7-9CB4B89C9EE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9E5D-FBC7-52AB-7489-3339B5DC8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6A11C-FDCC-FDA7-BF03-D2D0238BF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A9803-0170-4904-ABF0-33845BE0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7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Diversity, Equity And Inclusion Bringing Us Together, Or Pushing Us  Further Apart?">
            <a:extLst>
              <a:ext uri="{FF2B5EF4-FFF2-40B4-BE49-F238E27FC236}">
                <a16:creationId xmlns:a16="http://schemas.microsoft.com/office/drawing/2014/main" id="{5087F21A-A667-9E17-2FA1-D4668A02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0" b="26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58803-AD2B-1A18-517F-4731E40A2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“Nothing about us, without us”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FCC05A47-B03B-811A-CC62-6E1E6AF9624B}"/>
              </a:ext>
            </a:extLst>
          </p:cNvPr>
          <p:cNvSpPr/>
          <p:nvPr/>
        </p:nvSpPr>
        <p:spPr>
          <a:xfrm>
            <a:off x="296136" y="1921625"/>
            <a:ext cx="11553332" cy="2238458"/>
          </a:xfrm>
          <a:custGeom>
            <a:avLst/>
            <a:gdLst/>
            <a:ahLst/>
            <a:cxnLst/>
            <a:rect l="l" t="t" r="r" b="b"/>
            <a:pathLst>
              <a:path w="11553332" h="2238458">
                <a:moveTo>
                  <a:pt x="0" y="0"/>
                </a:moveTo>
                <a:lnTo>
                  <a:pt x="11553332" y="0"/>
                </a:lnTo>
                <a:lnTo>
                  <a:pt x="11553332" y="2238458"/>
                </a:lnTo>
                <a:lnTo>
                  <a:pt x="0" y="2238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20B83F1E-DFD2-B818-6A73-39835C6B5FE4}"/>
              </a:ext>
            </a:extLst>
          </p:cNvPr>
          <p:cNvSpPr txBox="1"/>
          <p:nvPr/>
        </p:nvSpPr>
        <p:spPr>
          <a:xfrm>
            <a:off x="715237" y="4294906"/>
            <a:ext cx="1913664" cy="580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5"/>
              </a:lnSpc>
            </a:pPr>
            <a:r>
              <a:rPr lang="en-US" sz="1904" dirty="0">
                <a:latin typeface="Telegraf Bold"/>
              </a:rPr>
              <a:t>COMMUNITY NEEDS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B40AAE31-55D2-6F1A-51FB-86B55EE502C5}"/>
              </a:ext>
            </a:extLst>
          </p:cNvPr>
          <p:cNvSpPr txBox="1"/>
          <p:nvPr/>
        </p:nvSpPr>
        <p:spPr>
          <a:xfrm>
            <a:off x="9751797" y="4335927"/>
            <a:ext cx="1393972" cy="28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5"/>
              </a:lnSpc>
            </a:pPr>
            <a:r>
              <a:rPr lang="en-US" sz="1904" dirty="0">
                <a:latin typeface="Telegraf Bold"/>
              </a:rPr>
              <a:t>IMPACT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5A00FD-9D29-EC71-CC7D-85693BDC298B}"/>
              </a:ext>
            </a:extLst>
          </p:cNvPr>
          <p:cNvGrpSpPr/>
          <p:nvPr/>
        </p:nvGrpSpPr>
        <p:grpSpPr>
          <a:xfrm>
            <a:off x="1188681" y="927682"/>
            <a:ext cx="9753504" cy="3988917"/>
            <a:chOff x="1188681" y="927682"/>
            <a:chExt cx="9753504" cy="3988917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1DD42570-AB2C-46E3-7E29-35531DD00A74}"/>
                </a:ext>
              </a:extLst>
            </p:cNvPr>
            <p:cNvSpPr txBox="1"/>
            <p:nvPr/>
          </p:nvSpPr>
          <p:spPr>
            <a:xfrm>
              <a:off x="1555073" y="1575338"/>
              <a:ext cx="2992478" cy="285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85"/>
                </a:lnSpc>
              </a:pPr>
              <a:r>
                <a:rPr lang="en-US" sz="1904" dirty="0">
                  <a:latin typeface="Telegraf Bold"/>
                </a:rPr>
                <a:t>QUESTIONS &amp; AIMS</a:t>
              </a: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40CBADF2-8D19-F2F1-29CA-5B6F9768CAA2}"/>
                </a:ext>
              </a:extLst>
            </p:cNvPr>
            <p:cNvSpPr txBox="1"/>
            <p:nvPr/>
          </p:nvSpPr>
          <p:spPr>
            <a:xfrm>
              <a:off x="3447624" y="4264480"/>
              <a:ext cx="2199854" cy="5806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85"/>
                </a:lnSpc>
              </a:pPr>
              <a:r>
                <a:rPr lang="en-US" sz="1904" dirty="0">
                  <a:latin typeface="Telegraf Bold"/>
                </a:rPr>
                <a:t>RECRUITMENT STRATEGY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12602970-1D27-16AA-B9DF-7C391B7302D6}"/>
                </a:ext>
              </a:extLst>
            </p:cNvPr>
            <p:cNvSpPr txBox="1"/>
            <p:nvPr/>
          </p:nvSpPr>
          <p:spPr>
            <a:xfrm>
              <a:off x="5189043" y="927682"/>
              <a:ext cx="1813913" cy="875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85"/>
                </a:lnSpc>
              </a:pPr>
              <a:r>
                <a:rPr lang="en-US" sz="1904" dirty="0">
                  <a:latin typeface="Telegraf Bold"/>
                </a:rPr>
                <a:t>PUBLIC INVOLVEMENT STRATEGY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579DAF7F-4A6F-FC4B-9C45-3CD35BF6F6A3}"/>
                </a:ext>
              </a:extLst>
            </p:cNvPr>
            <p:cNvSpPr txBox="1"/>
            <p:nvPr/>
          </p:nvSpPr>
          <p:spPr>
            <a:xfrm>
              <a:off x="6792681" y="4335927"/>
              <a:ext cx="1813913" cy="580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85"/>
                </a:lnSpc>
              </a:pPr>
              <a:r>
                <a:rPr lang="en-US" sz="1904" dirty="0">
                  <a:latin typeface="Telegraf Bold"/>
                </a:rPr>
                <a:t>DATA COLLECTION STRATEGY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1459A274-BAEE-03B3-DA7A-2FB71940E1A0}"/>
                </a:ext>
              </a:extLst>
            </p:cNvPr>
            <p:cNvSpPr txBox="1"/>
            <p:nvPr/>
          </p:nvSpPr>
          <p:spPr>
            <a:xfrm>
              <a:off x="7842576" y="1272915"/>
              <a:ext cx="2405482" cy="5806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85"/>
                </a:lnSpc>
              </a:pPr>
              <a:r>
                <a:rPr lang="en-US" sz="1904" dirty="0">
                  <a:latin typeface="Telegraf Bold"/>
                </a:rPr>
                <a:t>DISSEMINATION STRATEGY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06653B-2F19-2758-2C90-5106E49AF924}"/>
                </a:ext>
              </a:extLst>
            </p:cNvPr>
            <p:cNvGrpSpPr/>
            <p:nvPr/>
          </p:nvGrpSpPr>
          <p:grpSpPr>
            <a:xfrm>
              <a:off x="1188681" y="2556022"/>
              <a:ext cx="975360" cy="967740"/>
              <a:chOff x="812372" y="1240409"/>
              <a:chExt cx="1348740" cy="130302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1D1CE97-2D0D-8AB5-273A-E8E69592B759}"/>
                  </a:ext>
                </a:extLst>
              </p:cNvPr>
              <p:cNvSpPr/>
              <p:nvPr/>
            </p:nvSpPr>
            <p:spPr>
              <a:xfrm>
                <a:off x="812372" y="1240409"/>
                <a:ext cx="1348740" cy="1303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" name="Graphic 2" descr="Neighborhood with solid fill">
                <a:extLst>
                  <a:ext uri="{FF2B5EF4-FFF2-40B4-BE49-F238E27FC236}">
                    <a16:creationId xmlns:a16="http://schemas.microsoft.com/office/drawing/2014/main" id="{162278BA-BD77-D35F-6EC0-A46B03757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29542" y="129940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CFBEA6-4718-478A-9EA8-8CCEC7973D9D}"/>
                </a:ext>
              </a:extLst>
            </p:cNvPr>
            <p:cNvSpPr/>
            <p:nvPr/>
          </p:nvSpPr>
          <p:spPr>
            <a:xfrm>
              <a:off x="6981475" y="2556984"/>
              <a:ext cx="975360" cy="96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4CEBE8-4DAF-C062-3FD6-0F51E0B5F449}"/>
                </a:ext>
              </a:extLst>
            </p:cNvPr>
            <p:cNvSpPr/>
            <p:nvPr/>
          </p:nvSpPr>
          <p:spPr>
            <a:xfrm>
              <a:off x="8474150" y="2599838"/>
              <a:ext cx="975360" cy="96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B7A642-2A2D-5F44-754E-C0CD7376CA2F}"/>
                </a:ext>
              </a:extLst>
            </p:cNvPr>
            <p:cNvSpPr/>
            <p:nvPr/>
          </p:nvSpPr>
          <p:spPr>
            <a:xfrm>
              <a:off x="9966825" y="2556984"/>
              <a:ext cx="975360" cy="96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D4CCB9E-15EE-95A6-4871-85B7B5352058}"/>
                </a:ext>
              </a:extLst>
            </p:cNvPr>
            <p:cNvGrpSpPr/>
            <p:nvPr/>
          </p:nvGrpSpPr>
          <p:grpSpPr>
            <a:xfrm>
              <a:off x="2628901" y="2599838"/>
              <a:ext cx="975360" cy="967740"/>
              <a:chOff x="2651480" y="3780610"/>
              <a:chExt cx="975360" cy="96774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5F482A-990D-B63D-B19C-17F5FD9FABCE}"/>
                  </a:ext>
                </a:extLst>
              </p:cNvPr>
              <p:cNvSpPr/>
              <p:nvPr/>
            </p:nvSpPr>
            <p:spPr>
              <a:xfrm>
                <a:off x="2651480" y="3780610"/>
                <a:ext cx="975360" cy="96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Graphic 32" descr="Questions with solid fill">
                <a:extLst>
                  <a:ext uri="{FF2B5EF4-FFF2-40B4-BE49-F238E27FC236}">
                    <a16:creationId xmlns:a16="http://schemas.microsoft.com/office/drawing/2014/main" id="{D8C1FCD0-17EB-C3E2-D260-E38D4DD52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30695" y="3911999"/>
                <a:ext cx="616930" cy="642817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FA534AA-3BAD-C0A0-BAA6-726661BB9251}"/>
                </a:ext>
              </a:extLst>
            </p:cNvPr>
            <p:cNvGrpSpPr/>
            <p:nvPr/>
          </p:nvGrpSpPr>
          <p:grpSpPr>
            <a:xfrm>
              <a:off x="4092985" y="2556984"/>
              <a:ext cx="975360" cy="967740"/>
              <a:chOff x="4092985" y="2556984"/>
              <a:chExt cx="975360" cy="96774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B4093C-1545-FA0C-E165-42D1315A3629}"/>
                  </a:ext>
                </a:extLst>
              </p:cNvPr>
              <p:cNvSpPr/>
              <p:nvPr/>
            </p:nvSpPr>
            <p:spPr>
              <a:xfrm>
                <a:off x="4092985" y="2556984"/>
                <a:ext cx="975360" cy="96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Graphic 35" descr="Group success with solid fill">
                <a:extLst>
                  <a:ext uri="{FF2B5EF4-FFF2-40B4-BE49-F238E27FC236}">
                    <a16:creationId xmlns:a16="http://schemas.microsoft.com/office/drawing/2014/main" id="{E3F5FE87-C2D8-60DE-21D0-0F449D25C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229610" y="2670230"/>
                <a:ext cx="703814" cy="703814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9BAEFA3-DAD8-F9FD-C380-B2100637FA2B}"/>
                </a:ext>
              </a:extLst>
            </p:cNvPr>
            <p:cNvGrpSpPr/>
            <p:nvPr/>
          </p:nvGrpSpPr>
          <p:grpSpPr>
            <a:xfrm>
              <a:off x="5608319" y="2556984"/>
              <a:ext cx="975360" cy="967740"/>
              <a:chOff x="5608319" y="2556984"/>
              <a:chExt cx="975360" cy="96774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BB9B27-D4A8-5751-0A58-364F95CC080C}"/>
                  </a:ext>
                </a:extLst>
              </p:cNvPr>
              <p:cNvSpPr/>
              <p:nvPr/>
            </p:nvSpPr>
            <p:spPr>
              <a:xfrm>
                <a:off x="5608319" y="2556984"/>
                <a:ext cx="975360" cy="96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Graphic 38" descr="Cheers with solid fill">
                <a:extLst>
                  <a:ext uri="{FF2B5EF4-FFF2-40B4-BE49-F238E27FC236}">
                    <a16:creationId xmlns:a16="http://schemas.microsoft.com/office/drawing/2014/main" id="{618544F1-0162-2F00-324A-26F407AC0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69779" y="2722212"/>
                <a:ext cx="635359" cy="635359"/>
              </a:xfrm>
              <a:prstGeom prst="rect">
                <a:avLst/>
              </a:prstGeom>
            </p:spPr>
          </p:pic>
        </p:grpSp>
        <p:pic>
          <p:nvPicPr>
            <p:cNvPr id="42" name="Graphic 41" descr="Puzzle with solid fill">
              <a:extLst>
                <a:ext uri="{FF2B5EF4-FFF2-40B4-BE49-F238E27FC236}">
                  <a16:creationId xmlns:a16="http://schemas.microsoft.com/office/drawing/2014/main" id="{B5E6FEE2-E797-12C3-2671-F00A931D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18697" y="2742417"/>
              <a:ext cx="620435" cy="620435"/>
            </a:xfrm>
            <a:prstGeom prst="rect">
              <a:avLst/>
            </a:prstGeom>
          </p:spPr>
        </p:pic>
        <p:pic>
          <p:nvPicPr>
            <p:cNvPr id="54" name="Graphic 53" descr="Excellent with solid fill">
              <a:extLst>
                <a:ext uri="{FF2B5EF4-FFF2-40B4-BE49-F238E27FC236}">
                  <a16:creationId xmlns:a16="http://schemas.microsoft.com/office/drawing/2014/main" id="{5DA3BA9E-3154-F56E-39E2-E7FFD3CE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50007" y="2659231"/>
              <a:ext cx="696263" cy="696263"/>
            </a:xfrm>
            <a:prstGeom prst="rect">
              <a:avLst/>
            </a:prstGeom>
          </p:spPr>
        </p:pic>
        <p:pic>
          <p:nvPicPr>
            <p:cNvPr id="56" name="Graphic 55" descr="Comment Like with solid fill">
              <a:extLst>
                <a:ext uri="{FF2B5EF4-FFF2-40B4-BE49-F238E27FC236}">
                  <a16:creationId xmlns:a16="http://schemas.microsoft.com/office/drawing/2014/main" id="{BCE97F6B-0658-3621-02AA-53CE9B2F1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647136" y="2742417"/>
              <a:ext cx="736748" cy="736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36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call&#10;&#10;Description automatically generated">
            <a:extLst>
              <a:ext uri="{FF2B5EF4-FFF2-40B4-BE49-F238E27FC236}">
                <a16:creationId xmlns:a16="http://schemas.microsoft.com/office/drawing/2014/main" id="{1506B490-AD31-2AA9-2559-A82095614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" b="722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5668C-AA3F-1ED7-6691-3E7D7713873E}"/>
              </a:ext>
            </a:extLst>
          </p:cNvPr>
          <p:cNvSpPr txBox="1"/>
          <p:nvPr/>
        </p:nvSpPr>
        <p:spPr>
          <a:xfrm>
            <a:off x="2869131" y="2103120"/>
            <a:ext cx="7285360" cy="3046988"/>
          </a:xfrm>
          <a:prstGeom prst="rect">
            <a:avLst/>
          </a:prstGeom>
          <a:solidFill>
            <a:schemeClr val="tx2">
              <a:lumMod val="25000"/>
              <a:lumOff val="75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 heartfelt thank you to each and every members of the public for making this work a reality!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2dff95-0bc9-4a65-b124-a3005ecd5474">
      <Terms xmlns="http://schemas.microsoft.com/office/infopath/2007/PartnerControls"/>
    </lcf76f155ced4ddcb4097134ff3c332f>
    <TaxCatchAll xmlns="99f92239-5a3e-4ff6-9d3f-163bb906e4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BE005E584E641A3CFED9109305D0E" ma:contentTypeVersion="19" ma:contentTypeDescription="Create a new document." ma:contentTypeScope="" ma:versionID="1e28686681e00b81a42d2c3c1cdfc1bd">
  <xsd:schema xmlns:xsd="http://www.w3.org/2001/XMLSchema" xmlns:xs="http://www.w3.org/2001/XMLSchema" xmlns:p="http://schemas.microsoft.com/office/2006/metadata/properties" xmlns:ns2="952dff95-0bc9-4a65-b124-a3005ecd5474" xmlns:ns3="99f92239-5a3e-4ff6-9d3f-163bb906e4b2" targetNamespace="http://schemas.microsoft.com/office/2006/metadata/properties" ma:root="true" ma:fieldsID="93ced2e996e1c4c973471fda9f37be14" ns2:_="" ns3:_="">
    <xsd:import namespace="952dff95-0bc9-4a65-b124-a3005ecd5474"/>
    <xsd:import namespace="99f92239-5a3e-4ff6-9d3f-163bb906e4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dff95-0bc9-4a65-b124-a3005ecd5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92239-5a3e-4ff6-9d3f-163bb906e4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f5a2ea-e8b1-4dab-9a2c-95ee7f52f784}" ma:internalName="TaxCatchAll" ma:showField="CatchAllData" ma:web="99f92239-5a3e-4ff6-9d3f-163bb906e4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8E960-8149-466B-90BA-74A3E62C12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A0305C-7467-4458-A66C-E53B54CFBEFC}">
  <ds:schemaRefs>
    <ds:schemaRef ds:uri="a732b19e-540a-403d-9664-ae81e564d183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6c85b98-1c81-4ae9-a2f8-4d6fb1e79639"/>
    <ds:schemaRef ds:uri="http://www.w3.org/XML/1998/namespace"/>
    <ds:schemaRef ds:uri="http://purl.org/dc/elements/1.1/"/>
    <ds:schemaRef ds:uri="952dff95-0bc9-4a65-b124-a3005ecd5474"/>
    <ds:schemaRef ds:uri="99f92239-5a3e-4ff6-9d3f-163bb906e4b2"/>
  </ds:schemaRefs>
</ds:datastoreItem>
</file>

<file path=customXml/itemProps3.xml><?xml version="1.0" encoding="utf-8"?>
<ds:datastoreItem xmlns:ds="http://schemas.openxmlformats.org/officeDocument/2006/customXml" ds:itemID="{4BEECD42-E8C2-4D7E-84A0-7026ADDE9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dff95-0bc9-4a65-b124-a3005ecd5474"/>
    <ds:schemaRef ds:uri="99f92239-5a3e-4ff6-9d3f-163bb906e4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44</Words>
  <Application>Microsoft Office PowerPoint</Application>
  <PresentationFormat>Widescreen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Telegraf Bold</vt:lpstr>
      <vt:lpstr>Office Theme</vt:lpstr>
      <vt:lpstr>“Nothing about us, without us”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“Nothing about us, Without us”</dc:title>
  <dc:creator>Mayara Silveira Bianchim</dc:creator>
  <cp:lastModifiedBy>Simona Peregrinova  (Health and Care Research Wales)</cp:lastModifiedBy>
  <cp:revision>15</cp:revision>
  <dcterms:created xsi:type="dcterms:W3CDTF">2024-09-12T09:10:17Z</dcterms:created>
  <dcterms:modified xsi:type="dcterms:W3CDTF">2024-10-08T07:20:25Z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0x010100331BE005E584E641A3CFED9109305D0E</vt:lpwstr>
  </property>
  <property fmtid="{D5CDD505-2E9C-101B-9397-08002B2CF9AE}" pid="3" name="MediaServiceImageTags">
    <vt:lpwstr/>
  </property>
</Properties>
</file>